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6" r:id="rId2"/>
    <p:sldId id="257" r:id="rId3"/>
    <p:sldId id="263" r:id="rId4"/>
    <p:sldId id="258" r:id="rId5"/>
    <p:sldId id="272" r:id="rId6"/>
    <p:sldId id="260" r:id="rId7"/>
    <p:sldId id="259" r:id="rId8"/>
    <p:sldId id="265" r:id="rId9"/>
    <p:sldId id="266" r:id="rId10"/>
    <p:sldId id="267" r:id="rId11"/>
    <p:sldId id="268" r:id="rId12"/>
    <p:sldId id="269" r:id="rId13"/>
    <p:sldId id="270" r:id="rId14"/>
    <p:sldId id="264" r:id="rId15"/>
    <p:sldId id="261"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5F5A"/>
    <a:srgbClr val="E65347"/>
    <a:srgbClr val="586069"/>
    <a:srgbClr val="FF6361"/>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Средний стиль 4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267" autoAdjust="0"/>
  </p:normalViewPr>
  <p:slideViewPr>
    <p:cSldViewPr snapToGrid="0">
      <p:cViewPr varScale="1">
        <p:scale>
          <a:sx n="80" d="100"/>
          <a:sy n="80" d="100"/>
        </p:scale>
        <p:origin x="16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4C051-D7A1-4699-9218-47212E31F3D6}" type="datetimeFigureOut">
              <a:rPr lang="ru-RU" smtClean="0"/>
              <a:t>10.09.2024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833A3-0C99-4A8B-9584-C213DA5DCDB3}" type="slidenum">
              <a:rPr lang="ru-RU" smtClean="0"/>
              <a:t>‹#›</a:t>
            </a:fld>
            <a:endParaRPr lang="ru-RU"/>
          </a:p>
        </p:txBody>
      </p:sp>
    </p:spTree>
    <p:extLst>
      <p:ext uri="{BB962C8B-B14F-4D97-AF65-F5344CB8AC3E}">
        <p14:creationId xmlns:p14="http://schemas.microsoft.com/office/powerpoint/2010/main" val="153757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AUTHOR: TATSIANA</a:t>
            </a:r>
            <a:endParaRPr lang="en-US" b="0" dirty="0" smtClean="0">
              <a:effectLst/>
            </a:endParaRPr>
          </a:p>
          <a:p>
            <a:pPr rtl="0"/>
            <a:r>
              <a:rPr lang="en-US" sz="1200" b="0" i="0" u="none" strike="noStrike" kern="1200" dirty="0" smtClean="0">
                <a:solidFill>
                  <a:schemeClr val="tx1"/>
                </a:solidFill>
                <a:effectLst/>
                <a:latin typeface="+mn-lt"/>
                <a:ea typeface="+mn-ea"/>
                <a:cs typeface="+mn-cs"/>
              </a:rPr>
              <a:t>TEXT: </a:t>
            </a:r>
            <a:endParaRPr lang="en-US" b="0" dirty="0" smtClean="0">
              <a:effectLst/>
            </a:endParaRPr>
          </a:p>
          <a:p>
            <a:r>
              <a:rPr lang="en-US" b="0" dirty="0" smtClean="0">
                <a:effectLst/>
              </a:rPr>
              <a:t/>
            </a:r>
            <a:br>
              <a:rPr lang="en-US" b="0" dirty="0" smtClean="0">
                <a:effectLst/>
              </a:rPr>
            </a:br>
            <a:r>
              <a:rPr lang="en-US" dirty="0" smtClean="0"/>
              <a:t>Hello, everyone! Welcome to the presentation of our new app for international train travel: </a:t>
            </a:r>
            <a:r>
              <a:rPr lang="en-US" b="1" dirty="0" smtClean="0"/>
              <a:t>Express Train App</a:t>
            </a:r>
            <a:r>
              <a:rPr lang="en-US" dirty="0" smtClean="0"/>
              <a:t>.</a:t>
            </a:r>
            <a:endParaRPr lang="ru-RU" dirty="0"/>
          </a:p>
        </p:txBody>
      </p:sp>
      <p:sp>
        <p:nvSpPr>
          <p:cNvPr id="4" name="Номер слайда 3"/>
          <p:cNvSpPr>
            <a:spLocks noGrp="1"/>
          </p:cNvSpPr>
          <p:nvPr>
            <p:ph type="sldNum" sz="quarter" idx="10"/>
          </p:nvPr>
        </p:nvSpPr>
        <p:spPr/>
        <p:txBody>
          <a:bodyPr/>
          <a:lstStyle/>
          <a:p>
            <a:fld id="{C9A833A3-0C99-4A8B-9584-C213DA5DCDB3}" type="slidenum">
              <a:rPr lang="ru-RU" smtClean="0"/>
              <a:t>1</a:t>
            </a:fld>
            <a:endParaRPr lang="ru-RU"/>
          </a:p>
        </p:txBody>
      </p:sp>
    </p:spTree>
    <p:extLst>
      <p:ext uri="{BB962C8B-B14F-4D97-AF65-F5344CB8AC3E}">
        <p14:creationId xmlns:p14="http://schemas.microsoft.com/office/powerpoint/2010/main" val="5093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AUTHOR: TATSIANA</a:t>
            </a:r>
            <a:endParaRPr lang="en-US" b="0" dirty="0" smtClean="0">
              <a:effectLst/>
            </a:endParaRPr>
          </a:p>
          <a:p>
            <a:pPr rtl="0"/>
            <a:r>
              <a:rPr lang="en-US" sz="1200" b="0" i="0" u="none" strike="noStrike" kern="1200" dirty="0" smtClean="0">
                <a:solidFill>
                  <a:schemeClr val="tx1"/>
                </a:solidFill>
                <a:effectLst/>
                <a:latin typeface="+mn-lt"/>
                <a:ea typeface="+mn-ea"/>
                <a:cs typeface="+mn-cs"/>
              </a:rPr>
              <a:t>TEXT: </a:t>
            </a:r>
          </a:p>
          <a:p>
            <a:pPr rtl="0"/>
            <a:endParaRPr lang="en-US" b="0" dirty="0" smtClean="0">
              <a:effectLst/>
            </a:endParaRPr>
          </a:p>
          <a:p>
            <a:r>
              <a:rPr lang="en-US" dirty="0" smtClean="0"/>
              <a:t>First, let's introduce the members of our development team:</a:t>
            </a:r>
          </a:p>
          <a:p>
            <a:r>
              <a:rPr lang="en-US" b="1" dirty="0" smtClean="0"/>
              <a:t>DmitaN,</a:t>
            </a:r>
            <a:r>
              <a:rPr lang="en-US" dirty="0" smtClean="0"/>
              <a:t> also known as Alexander, is our Tech Lead who has been instrumental in solving the project's technical challenges.</a:t>
            </a:r>
          </a:p>
          <a:p>
            <a:r>
              <a:rPr lang="en-US" b="1" dirty="0" smtClean="0"/>
              <a:t>Trouvere,</a:t>
            </a:r>
            <a:r>
              <a:rPr lang="en-US" dirty="0" smtClean="0"/>
              <a:t> or Alexey, is our Senior Frontend Developer. He focused on resolving issues related to </a:t>
            </a:r>
            <a:r>
              <a:rPr lang="en-US" dirty="0" err="1" smtClean="0"/>
              <a:t>NgRx</a:t>
            </a:r>
            <a:r>
              <a:rPr lang="en-US" dirty="0" smtClean="0"/>
              <a:t>, Lazy</a:t>
            </a:r>
            <a:r>
              <a:rPr lang="en-US" baseline="0" dirty="0" smtClean="0"/>
              <a:t> loading</a:t>
            </a:r>
            <a:r>
              <a:rPr lang="en-US" dirty="0" smtClean="0"/>
              <a:t> and the visual representation of data.</a:t>
            </a:r>
          </a:p>
          <a:p>
            <a:r>
              <a:rPr lang="en-US" b="1" dirty="0" err="1" smtClean="0"/>
              <a:t>Lionna</a:t>
            </a:r>
            <a:r>
              <a:rPr lang="en-US" b="1" dirty="0" smtClean="0"/>
              <a:t>,</a:t>
            </a:r>
            <a:r>
              <a:rPr lang="en-US" dirty="0" smtClean="0"/>
              <a:t> or Tatiana, is our Team Lead Developer who managed the entire process of software development and testing.</a:t>
            </a:r>
          </a:p>
          <a:p>
            <a:endParaRPr lang="ru-RU" dirty="0"/>
          </a:p>
        </p:txBody>
      </p:sp>
      <p:sp>
        <p:nvSpPr>
          <p:cNvPr id="4" name="Номер слайда 3"/>
          <p:cNvSpPr>
            <a:spLocks noGrp="1"/>
          </p:cNvSpPr>
          <p:nvPr>
            <p:ph type="sldNum" sz="quarter" idx="10"/>
          </p:nvPr>
        </p:nvSpPr>
        <p:spPr/>
        <p:txBody>
          <a:bodyPr/>
          <a:lstStyle/>
          <a:p>
            <a:fld id="{C9A833A3-0C99-4A8B-9584-C213DA5DCDB3}" type="slidenum">
              <a:rPr lang="ru-RU" smtClean="0"/>
              <a:t>2</a:t>
            </a:fld>
            <a:endParaRPr lang="ru-RU"/>
          </a:p>
        </p:txBody>
      </p:sp>
    </p:spTree>
    <p:extLst>
      <p:ext uri="{BB962C8B-B14F-4D97-AF65-F5344CB8AC3E}">
        <p14:creationId xmlns:p14="http://schemas.microsoft.com/office/powerpoint/2010/main" val="197547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AUTHOR: TATSIANA</a:t>
            </a:r>
            <a:endParaRPr lang="en-US" b="0" dirty="0" smtClean="0">
              <a:effectLst/>
            </a:endParaRPr>
          </a:p>
          <a:p>
            <a:pPr rtl="0"/>
            <a:r>
              <a:rPr lang="en-US" sz="1200" b="0" i="0" u="none" strike="noStrike" kern="1200" dirty="0" smtClean="0">
                <a:solidFill>
                  <a:schemeClr val="tx1"/>
                </a:solidFill>
                <a:effectLst/>
                <a:latin typeface="+mn-lt"/>
                <a:ea typeface="+mn-ea"/>
                <a:cs typeface="+mn-cs"/>
              </a:rPr>
              <a:t>TEXT: </a:t>
            </a:r>
          </a:p>
          <a:p>
            <a:endParaRPr lang="en-US" dirty="0" smtClean="0"/>
          </a:p>
          <a:p>
            <a:r>
              <a:rPr lang="en-US" dirty="0" smtClean="0"/>
              <a:t>All task descriptions were compiled into an Excel file where I outlined the task scope, estimated time, and the task status (done, in progress, open, closed).</a:t>
            </a:r>
          </a:p>
          <a:p>
            <a:endParaRPr lang="en-US" dirty="0" smtClean="0"/>
          </a:p>
          <a:p>
            <a:r>
              <a:rPr lang="en-US" dirty="0" smtClean="0"/>
              <a:t>All discussions were held in our dedicated Discord </a:t>
            </a:r>
            <a:r>
              <a:rPr lang="en-US" dirty="0" err="1" smtClean="0"/>
              <a:t>channel.We</a:t>
            </a:r>
            <a:r>
              <a:rPr lang="en-US" dirty="0" smtClean="0"/>
              <a:t> held regular meetings on Google Meet every few days to discuss progress, address issues, and plan upcoming tasks.</a:t>
            </a:r>
          </a:p>
          <a:p>
            <a:endParaRPr lang="en-US" dirty="0" smtClean="0"/>
          </a:p>
          <a:p>
            <a:r>
              <a:rPr lang="en-US" dirty="0" smtClean="0"/>
              <a:t>All code contributions were made through pull requests on GitHub, followed by thorough code reviews to maintain quality and ensure consistency across the project.</a:t>
            </a:r>
            <a:endParaRPr lang="ru-RU" dirty="0"/>
          </a:p>
        </p:txBody>
      </p:sp>
      <p:sp>
        <p:nvSpPr>
          <p:cNvPr id="4" name="Номер слайда 3"/>
          <p:cNvSpPr>
            <a:spLocks noGrp="1"/>
          </p:cNvSpPr>
          <p:nvPr>
            <p:ph type="sldNum" sz="quarter" idx="10"/>
          </p:nvPr>
        </p:nvSpPr>
        <p:spPr/>
        <p:txBody>
          <a:bodyPr/>
          <a:lstStyle/>
          <a:p>
            <a:fld id="{C9A833A3-0C99-4A8B-9584-C213DA5DCDB3}" type="slidenum">
              <a:rPr lang="ru-RU" smtClean="0"/>
              <a:t>3</a:t>
            </a:fld>
            <a:endParaRPr lang="ru-RU"/>
          </a:p>
        </p:txBody>
      </p:sp>
    </p:spTree>
    <p:extLst>
      <p:ext uri="{BB962C8B-B14F-4D97-AF65-F5344CB8AC3E}">
        <p14:creationId xmlns:p14="http://schemas.microsoft.com/office/powerpoint/2010/main" val="2032782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AUTHOR: TATSIANA</a:t>
            </a:r>
            <a:endParaRPr lang="en-US" b="0" dirty="0" smtClean="0">
              <a:effectLst/>
            </a:endParaRPr>
          </a:p>
          <a:p>
            <a:pPr rtl="0"/>
            <a:r>
              <a:rPr lang="en-US" sz="1200" b="0" i="0" u="none" strike="noStrike" kern="1200" dirty="0" smtClean="0">
                <a:solidFill>
                  <a:schemeClr val="tx1"/>
                </a:solidFill>
                <a:effectLst/>
                <a:latin typeface="+mn-lt"/>
                <a:ea typeface="+mn-ea"/>
                <a:cs typeface="+mn-cs"/>
              </a:rPr>
              <a:t>TEXT: </a:t>
            </a:r>
          </a:p>
          <a:p>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The project is a comprehensive train ticket booking system designed to facilitate the management and reservation of train journeys. It provides users with an intuitive platform to search for rides, view detailed trip information, and book seats. Additionally, users can also cancel their reservations.</a:t>
            </a:r>
          </a:p>
          <a:p>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The app is accessible not only on desktop but also on tablets and mobile devices, ensuring a seamless experience across all platforms.</a:t>
            </a:r>
            <a:endParaRPr lang="ru-RU"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The system also supports various user roles, including regular users and managers, each with distinct functionalities. Administrators can manage train cars, stops, routes, schedules, and pricing, as well as handle the seat reservations of other users.</a:t>
            </a:r>
            <a:endParaRPr lang="ru-RU"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ru-RU" dirty="0"/>
          </a:p>
        </p:txBody>
      </p:sp>
      <p:sp>
        <p:nvSpPr>
          <p:cNvPr id="4" name="Номер слайда 3"/>
          <p:cNvSpPr>
            <a:spLocks noGrp="1"/>
          </p:cNvSpPr>
          <p:nvPr>
            <p:ph type="sldNum" sz="quarter" idx="10"/>
          </p:nvPr>
        </p:nvSpPr>
        <p:spPr/>
        <p:txBody>
          <a:bodyPr/>
          <a:lstStyle/>
          <a:p>
            <a:fld id="{C9A833A3-0C99-4A8B-9584-C213DA5DCDB3}" type="slidenum">
              <a:rPr lang="ru-RU" smtClean="0"/>
              <a:t>4</a:t>
            </a:fld>
            <a:endParaRPr lang="ru-RU"/>
          </a:p>
        </p:txBody>
      </p:sp>
    </p:spTree>
    <p:extLst>
      <p:ext uri="{BB962C8B-B14F-4D97-AF65-F5344CB8AC3E}">
        <p14:creationId xmlns:p14="http://schemas.microsoft.com/office/powerpoint/2010/main" val="3250683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AUTHOR: TATSIANA</a:t>
            </a:r>
            <a:endParaRPr lang="en-US" b="0" dirty="0" smtClean="0">
              <a:effectLst/>
            </a:endParaRPr>
          </a:p>
          <a:p>
            <a:pPr rtl="0"/>
            <a:r>
              <a:rPr lang="en-US" sz="1200" b="0" i="0" u="none" strike="noStrike" kern="1200" dirty="0" smtClean="0">
                <a:solidFill>
                  <a:schemeClr val="tx1"/>
                </a:solidFill>
                <a:effectLst/>
                <a:latin typeface="+mn-lt"/>
                <a:ea typeface="+mn-ea"/>
                <a:cs typeface="+mn-cs"/>
              </a:rPr>
              <a:t>TEXT: </a:t>
            </a:r>
            <a:endParaRPr lang="en-US" b="0" dirty="0" smtClean="0">
              <a:effectLst/>
            </a:endParaRPr>
          </a:p>
          <a:p>
            <a:pPr rtl="0"/>
            <a:r>
              <a:rPr lang="en-US" sz="1200" b="0" i="0" u="none" strike="noStrike" kern="1200" dirty="0" smtClean="0">
                <a:solidFill>
                  <a:schemeClr val="tx1"/>
                </a:solidFill>
                <a:effectLst/>
                <a:latin typeface="+mn-lt"/>
                <a:ea typeface="+mn-ea"/>
                <a:cs typeface="+mn-cs"/>
              </a:rPr>
              <a:t>During the development of the Express Train App, our team faced several challenges:</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First, conflicting documentation criteria made it difficult to align development efforts. We conducted regular reviews and collaborated closely to clarify ambiguities and resolve conflicts, keeping the project on track.</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Next, we encountered technical issues like optimizing performance and managing state. DmitaN, our Tech Lead, and Trouvere, our Senior Developer, tackled these problems using advanced Angular techniques and </a:t>
            </a:r>
            <a:r>
              <a:rPr lang="en-US" sz="1200" b="0" i="0" u="none" strike="noStrike" kern="1200" dirty="0" err="1" smtClean="0">
                <a:solidFill>
                  <a:schemeClr val="tx1"/>
                </a:solidFill>
                <a:effectLst/>
                <a:latin typeface="+mn-lt"/>
                <a:ea typeface="+mn-ea"/>
                <a:cs typeface="+mn-cs"/>
              </a:rPr>
              <a:t>NgRx</a:t>
            </a:r>
            <a:r>
              <a:rPr lang="en-US" sz="1200" b="0" i="0" u="none" strike="noStrike" kern="1200" dirty="0" smtClean="0">
                <a:solidFill>
                  <a:schemeClr val="tx1"/>
                </a:solidFill>
                <a:effectLst/>
                <a:latin typeface="+mn-lt"/>
                <a:ea typeface="+mn-ea"/>
                <a:cs typeface="+mn-cs"/>
              </a:rPr>
              <a:t>.</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Component integration was also challenging, requiring seamless interaction between different parts of the application. DmitaN and Trouvere managed this with Redux to maintain consistent data flow.</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Maintaining design consistency and ensuring a responsive UI was another focus. DmitaN and </a:t>
            </a:r>
            <a:r>
              <a:rPr lang="en-US" sz="1200" b="0" i="0" u="none" strike="noStrike" kern="1200" dirty="0" err="1" smtClean="0">
                <a:solidFill>
                  <a:schemeClr val="tx1"/>
                </a:solidFill>
                <a:effectLst/>
                <a:latin typeface="+mn-lt"/>
                <a:ea typeface="+mn-ea"/>
                <a:cs typeface="+mn-cs"/>
              </a:rPr>
              <a:t>Lionna</a:t>
            </a:r>
            <a:r>
              <a:rPr lang="en-US" sz="1200" b="0" i="0" u="none" strike="noStrike" kern="1200" dirty="0" smtClean="0">
                <a:solidFill>
                  <a:schemeClr val="tx1"/>
                </a:solidFill>
                <a:effectLst/>
                <a:latin typeface="+mn-lt"/>
                <a:ea typeface="+mn-ea"/>
                <a:cs typeface="+mn-cs"/>
              </a:rPr>
              <a:t> collaborated to create a cohesive, user-friendly interface through continuous testing.</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Lastly, visualizing complex data was essential. DmitaN and </a:t>
            </a:r>
            <a:r>
              <a:rPr lang="en-US" sz="1200" b="0" i="0" u="none" strike="noStrike" kern="1200" dirty="0" err="1" smtClean="0">
                <a:solidFill>
                  <a:schemeClr val="tx1"/>
                </a:solidFill>
                <a:effectLst/>
                <a:latin typeface="+mn-lt"/>
                <a:ea typeface="+mn-ea"/>
                <a:cs typeface="+mn-cs"/>
              </a:rPr>
              <a:t>Lionna</a:t>
            </a:r>
            <a:r>
              <a:rPr lang="en-US" sz="1200" b="0" i="0" u="none" strike="noStrike" kern="1200" dirty="0" smtClean="0">
                <a:solidFill>
                  <a:schemeClr val="tx1"/>
                </a:solidFill>
                <a:effectLst/>
                <a:latin typeface="+mn-lt"/>
                <a:ea typeface="+mn-ea"/>
                <a:cs typeface="+mn-cs"/>
              </a:rPr>
              <a:t> used modern libraries to create dynamic and interactive visualizations.</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Through teamwork and innovation, we overcame these challenges to deliver a robust app.</a:t>
            </a:r>
            <a:endParaRPr lang="en-US" b="0" dirty="0" smtClean="0">
              <a:effectLst/>
            </a:endParaRPr>
          </a:p>
          <a:p>
            <a:r>
              <a:rPr lang="en-US" b="0" dirty="0" smtClean="0">
                <a:effectLst/>
              </a:rPr>
              <a:t/>
            </a:r>
            <a:br>
              <a:rPr lang="en-US" b="0" dirty="0" smtClean="0">
                <a:effectLst/>
              </a:rPr>
            </a:br>
            <a:endParaRPr lang="ru-RU" dirty="0"/>
          </a:p>
        </p:txBody>
      </p:sp>
      <p:sp>
        <p:nvSpPr>
          <p:cNvPr id="4" name="Номер слайда 3"/>
          <p:cNvSpPr>
            <a:spLocks noGrp="1"/>
          </p:cNvSpPr>
          <p:nvPr>
            <p:ph type="sldNum" sz="quarter" idx="10"/>
          </p:nvPr>
        </p:nvSpPr>
        <p:spPr/>
        <p:txBody>
          <a:bodyPr/>
          <a:lstStyle/>
          <a:p>
            <a:fld id="{C9A833A3-0C99-4A8B-9584-C213DA5DCDB3}" type="slidenum">
              <a:rPr lang="ru-RU" smtClean="0"/>
              <a:t>14</a:t>
            </a:fld>
            <a:endParaRPr lang="ru-RU"/>
          </a:p>
        </p:txBody>
      </p:sp>
    </p:spTree>
    <p:extLst>
      <p:ext uri="{BB962C8B-B14F-4D97-AF65-F5344CB8AC3E}">
        <p14:creationId xmlns:p14="http://schemas.microsoft.com/office/powerpoint/2010/main" val="701479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AUTHOR: TATSIANA</a:t>
            </a:r>
            <a:endParaRPr lang="en-US" b="0" dirty="0" smtClean="0">
              <a:effectLst/>
            </a:endParaRPr>
          </a:p>
          <a:p>
            <a:pPr rtl="0"/>
            <a:r>
              <a:rPr lang="en-US" sz="1200" b="0" i="0" u="none" strike="noStrike" kern="1200" dirty="0" smtClean="0">
                <a:solidFill>
                  <a:schemeClr val="tx1"/>
                </a:solidFill>
                <a:effectLst/>
                <a:latin typeface="+mn-lt"/>
                <a:ea typeface="+mn-ea"/>
                <a:cs typeface="+mn-cs"/>
              </a:rPr>
              <a:t>TEXT: </a:t>
            </a:r>
            <a:endParaRPr lang="en-US" b="0" dirty="0" smtClean="0">
              <a:effectLst/>
            </a:endParaRPr>
          </a:p>
          <a:p>
            <a:pPr rtl="0"/>
            <a:r>
              <a:rPr lang="en-US" sz="1200" b="0" i="0" u="none" strike="noStrike" kern="1200" dirty="0" smtClean="0">
                <a:solidFill>
                  <a:schemeClr val="tx1"/>
                </a:solidFill>
                <a:effectLst/>
                <a:latin typeface="+mn-lt"/>
                <a:ea typeface="+mn-ea"/>
                <a:cs typeface="+mn-cs"/>
              </a:rPr>
              <a:t>The development of the Express Train App provided the team with valuable experience in Angular development, state management with </a:t>
            </a:r>
            <a:r>
              <a:rPr lang="en-US" sz="1200" b="0" i="0" u="none" strike="noStrike" kern="1200" dirty="0" err="1" smtClean="0">
                <a:solidFill>
                  <a:schemeClr val="tx1"/>
                </a:solidFill>
                <a:effectLst/>
                <a:latin typeface="+mn-lt"/>
                <a:ea typeface="+mn-ea"/>
                <a:cs typeface="+mn-cs"/>
              </a:rPr>
              <a:t>NgRx</a:t>
            </a:r>
            <a:r>
              <a:rPr lang="en-US" sz="1200" b="0" i="0" u="none" strike="noStrike" kern="1200" dirty="0" smtClean="0">
                <a:solidFill>
                  <a:schemeClr val="tx1"/>
                </a:solidFill>
                <a:effectLst/>
                <a:latin typeface="+mn-lt"/>
                <a:ea typeface="+mn-ea"/>
                <a:cs typeface="+mn-cs"/>
              </a:rPr>
              <a:t>, and collaboration using modern tools like GitHub and Discord. Team members enhanced their skills in handling technical challenges, integrating various components, and maintaining a positive team atmosphere. This experience deepened their understanding of frontend development, design principles, and visualization techniques.</a:t>
            </a:r>
            <a:endParaRPr lang="en-US" b="0" dirty="0" smtClean="0">
              <a:effectLst/>
            </a:endParaRPr>
          </a:p>
          <a:p>
            <a:pPr rtl="0"/>
            <a:r>
              <a:rPr lang="en-US" b="0" dirty="0" smtClean="0">
                <a:effectLst/>
              </a:rPr>
              <a:t/>
            </a:r>
            <a:br>
              <a:rPr lang="en-US" b="0" dirty="0" smtClean="0">
                <a:effectLst/>
              </a:rPr>
            </a:br>
            <a:r>
              <a:rPr lang="en-US" sz="1200" b="1" i="0" u="none" strike="noStrike" kern="1200" dirty="0" smtClean="0">
                <a:solidFill>
                  <a:schemeClr val="tx1"/>
                </a:solidFill>
                <a:effectLst/>
                <a:latin typeface="+mn-lt"/>
                <a:ea typeface="+mn-ea"/>
                <a:cs typeface="+mn-cs"/>
              </a:rPr>
              <a:t>Further Development of the Project Includes: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Enhanced Testing:</a:t>
            </a:r>
            <a:r>
              <a:rPr lang="en-US" sz="1200" b="0" i="0" u="none" strike="noStrike" kern="1200" dirty="0" smtClean="0">
                <a:solidFill>
                  <a:schemeClr val="tx1"/>
                </a:solidFill>
                <a:effectLst/>
                <a:latin typeface="+mn-lt"/>
                <a:ea typeface="+mn-ea"/>
                <a:cs typeface="+mn-cs"/>
              </a:rPr>
              <a:t> Integration of additional automated tests, including end-to-end testing using Cypress.</a:t>
            </a:r>
          </a:p>
          <a:p>
            <a:pPr rtl="0" fontAlgn="base"/>
            <a:r>
              <a:rPr lang="en-US" sz="1200" b="1" i="0" u="none" strike="noStrike" kern="1200" dirty="0" smtClean="0">
                <a:solidFill>
                  <a:schemeClr val="tx1"/>
                </a:solidFill>
                <a:effectLst/>
                <a:latin typeface="+mn-lt"/>
                <a:ea typeface="+mn-ea"/>
                <a:cs typeface="+mn-cs"/>
              </a:rPr>
              <a:t>Backend API Optimization:</a:t>
            </a:r>
            <a:r>
              <a:rPr lang="en-US" sz="1200" b="0" i="0" u="none" strike="noStrike" kern="1200" dirty="0" smtClean="0">
                <a:solidFill>
                  <a:schemeClr val="tx1"/>
                </a:solidFill>
                <a:effectLst/>
                <a:latin typeface="+mn-lt"/>
                <a:ea typeface="+mn-ea"/>
                <a:cs typeface="+mn-cs"/>
              </a:rPr>
              <a:t> Improvement of the backend API by adding functionality for paginated data retrieval to enhance performance and scalability.</a:t>
            </a:r>
          </a:p>
          <a:p>
            <a:pPr rtl="0" fontAlgn="base"/>
            <a:r>
              <a:rPr lang="en-US" sz="1200" b="1" i="0" u="none" strike="noStrike" kern="1200" dirty="0" smtClean="0">
                <a:solidFill>
                  <a:schemeClr val="tx1"/>
                </a:solidFill>
                <a:effectLst/>
                <a:latin typeface="+mn-lt"/>
                <a:ea typeface="+mn-ea"/>
                <a:cs typeface="+mn-cs"/>
              </a:rPr>
              <a:t>New Features:</a:t>
            </a:r>
            <a:r>
              <a:rPr lang="en-US" sz="1200" b="0" i="0" u="none" strike="noStrike" kern="1200" dirty="0" smtClean="0">
                <a:solidFill>
                  <a:schemeClr val="tx1"/>
                </a:solidFill>
                <a:effectLst/>
                <a:latin typeface="+mn-lt"/>
                <a:ea typeface="+mn-ea"/>
                <a:cs typeface="+mn-cs"/>
              </a:rPr>
              <a:t> Introduction of advanced search and filtering options, along with support for more complex fare structures.</a:t>
            </a:r>
          </a:p>
          <a:p>
            <a:pPr rtl="0" fontAlgn="base"/>
            <a:r>
              <a:rPr lang="en-US" sz="1200" b="1" i="0" u="none" strike="noStrike" kern="1200" dirty="0" smtClean="0">
                <a:solidFill>
                  <a:schemeClr val="tx1"/>
                </a:solidFill>
                <a:effectLst/>
                <a:latin typeface="+mn-lt"/>
                <a:ea typeface="+mn-ea"/>
                <a:cs typeface="+mn-cs"/>
              </a:rPr>
              <a:t>Performance Optimization:</a:t>
            </a:r>
            <a:r>
              <a:rPr lang="en-US" sz="1200" b="0" i="0" u="none" strike="noStrike" kern="1200" dirty="0" smtClean="0">
                <a:solidFill>
                  <a:schemeClr val="tx1"/>
                </a:solidFill>
                <a:effectLst/>
                <a:latin typeface="+mn-lt"/>
                <a:ea typeface="+mn-ea"/>
                <a:cs typeface="+mn-cs"/>
              </a:rPr>
              <a:t> Further optimization of the application's performance by refining </a:t>
            </a:r>
            <a:r>
              <a:rPr lang="en-US" sz="1200" b="0" i="0" u="none" strike="noStrike" kern="1200" dirty="0" err="1" smtClean="0">
                <a:solidFill>
                  <a:schemeClr val="tx1"/>
                </a:solidFill>
                <a:effectLst/>
                <a:latin typeface="+mn-lt"/>
                <a:ea typeface="+mn-ea"/>
                <a:cs typeface="+mn-cs"/>
              </a:rPr>
              <a:t>Angular's</a:t>
            </a:r>
            <a:r>
              <a:rPr lang="en-US" sz="1200" b="0" i="0" u="none" strike="noStrike" kern="1200" dirty="0" smtClean="0">
                <a:solidFill>
                  <a:schemeClr val="tx1"/>
                </a:solidFill>
                <a:effectLst/>
                <a:latin typeface="+mn-lt"/>
                <a:ea typeface="+mn-ea"/>
                <a:cs typeface="+mn-cs"/>
              </a:rPr>
              <a:t> Change Detection Strategy.</a:t>
            </a:r>
          </a:p>
          <a:p>
            <a:pPr rtl="0" fontAlgn="base"/>
            <a:r>
              <a:rPr lang="en-US" sz="1200" b="1" i="0" u="none" strike="noStrike" kern="1200" dirty="0" smtClean="0">
                <a:solidFill>
                  <a:schemeClr val="tx1"/>
                </a:solidFill>
                <a:effectLst/>
                <a:latin typeface="+mn-lt"/>
                <a:ea typeface="+mn-ea"/>
                <a:cs typeface="+mn-cs"/>
              </a:rPr>
              <a:t>Booking Flexibility:</a:t>
            </a:r>
            <a:r>
              <a:rPr lang="en-US" sz="1200" b="0" i="0" u="none" strike="noStrike" kern="1200" dirty="0" smtClean="0">
                <a:solidFill>
                  <a:schemeClr val="tx1"/>
                </a:solidFill>
                <a:effectLst/>
                <a:latin typeface="+mn-lt"/>
                <a:ea typeface="+mn-ea"/>
                <a:cs typeface="+mn-cs"/>
              </a:rPr>
              <a:t> Expansion of booking capabilities to allow users to reserve multiple tickets in a single transaction, enhancing convenience and streamlining group bookings.</a:t>
            </a:r>
          </a:p>
          <a:p>
            <a:pPr rtl="0" fontAlgn="base"/>
            <a:r>
              <a:rPr lang="en-US" sz="1200" b="1" i="0" u="none" strike="noStrike" kern="1200" dirty="0" smtClean="0">
                <a:solidFill>
                  <a:schemeClr val="tx1"/>
                </a:solidFill>
                <a:effectLst/>
                <a:latin typeface="+mn-lt"/>
                <a:ea typeface="+mn-ea"/>
                <a:cs typeface="+mn-cs"/>
              </a:rPr>
              <a:t>Payment Integration:</a:t>
            </a:r>
            <a:r>
              <a:rPr lang="en-US" sz="1200" b="0" i="0" u="none" strike="noStrike" kern="1200" dirty="0" smtClean="0">
                <a:solidFill>
                  <a:schemeClr val="tx1"/>
                </a:solidFill>
                <a:effectLst/>
                <a:latin typeface="+mn-lt"/>
                <a:ea typeface="+mn-ea"/>
                <a:cs typeface="+mn-cs"/>
              </a:rPr>
              <a:t> Implementation of a secure and seamless payment system directly within the application.</a:t>
            </a:r>
          </a:p>
          <a:p>
            <a:pPr rtl="0" fontAlgn="base"/>
            <a:r>
              <a:rPr lang="en-US" sz="1200" b="1" i="0" u="none" strike="noStrike" kern="1200" dirty="0" smtClean="0">
                <a:solidFill>
                  <a:schemeClr val="tx1"/>
                </a:solidFill>
                <a:effectLst/>
                <a:latin typeface="+mn-lt"/>
                <a:ea typeface="+mn-ea"/>
                <a:cs typeface="+mn-cs"/>
              </a:rPr>
              <a:t>Authorization System Improvements:</a:t>
            </a:r>
            <a:r>
              <a:rPr lang="en-US" sz="1200" b="0" i="0" u="none" strike="noStrike" kern="1200" dirty="0" smtClean="0">
                <a:solidFill>
                  <a:schemeClr val="tx1"/>
                </a:solidFill>
                <a:effectLst/>
                <a:latin typeface="+mn-lt"/>
                <a:ea typeface="+mn-ea"/>
                <a:cs typeface="+mn-cs"/>
              </a:rPr>
              <a:t> Strengthening of the security, user management, and access control for different user roles.</a:t>
            </a:r>
          </a:p>
          <a:p>
            <a:pPr rtl="0" fontAlgn="base"/>
            <a:r>
              <a:rPr lang="en-US" sz="1200" b="1" i="0" u="none" strike="noStrike" kern="1200" dirty="0" smtClean="0">
                <a:solidFill>
                  <a:schemeClr val="tx1"/>
                </a:solidFill>
                <a:effectLst/>
                <a:latin typeface="+mn-lt"/>
                <a:ea typeface="+mn-ea"/>
                <a:cs typeface="+mn-cs"/>
              </a:rPr>
              <a:t>Error Handling and Display:</a:t>
            </a:r>
            <a:r>
              <a:rPr lang="en-US" sz="1200" b="0" i="0" u="none" strike="noStrike" kern="1200" dirty="0" smtClean="0">
                <a:solidFill>
                  <a:schemeClr val="tx1"/>
                </a:solidFill>
                <a:effectLst/>
                <a:latin typeface="+mn-lt"/>
                <a:ea typeface="+mn-ea"/>
                <a:cs typeface="+mn-cs"/>
              </a:rPr>
              <a:t> Improved handling and display of backend errors to ensure that errors are presented to users in a clear, actionable format, enhancing overall user experience and system reliability.</a:t>
            </a:r>
          </a:p>
          <a:p>
            <a:r>
              <a:rPr lang="en-US" b="0" dirty="0" smtClean="0">
                <a:effectLst/>
              </a:rPr>
              <a:t/>
            </a:r>
            <a:br>
              <a:rPr lang="en-US" b="0" dirty="0" smtClean="0">
                <a:effectLst/>
              </a:rPr>
            </a:br>
            <a:endParaRPr lang="ru-RU" dirty="0"/>
          </a:p>
        </p:txBody>
      </p:sp>
      <p:sp>
        <p:nvSpPr>
          <p:cNvPr id="4" name="Номер слайда 3"/>
          <p:cNvSpPr>
            <a:spLocks noGrp="1"/>
          </p:cNvSpPr>
          <p:nvPr>
            <p:ph type="sldNum" sz="quarter" idx="10"/>
          </p:nvPr>
        </p:nvSpPr>
        <p:spPr/>
        <p:txBody>
          <a:bodyPr/>
          <a:lstStyle/>
          <a:p>
            <a:fld id="{C9A833A3-0C99-4A8B-9584-C213DA5DCDB3}" type="slidenum">
              <a:rPr lang="ru-RU" smtClean="0"/>
              <a:t>15</a:t>
            </a:fld>
            <a:endParaRPr lang="ru-RU"/>
          </a:p>
        </p:txBody>
      </p:sp>
    </p:spTree>
    <p:extLst>
      <p:ext uri="{BB962C8B-B14F-4D97-AF65-F5344CB8AC3E}">
        <p14:creationId xmlns:p14="http://schemas.microsoft.com/office/powerpoint/2010/main" val="315047920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ru-RU" smtClean="0"/>
              <a:t>Образец заголовка</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10.09.2024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172D2EF-8A9E-4235-8B15-0AB79D37BFF9}" type="slidenum">
              <a:rPr lang="ru-RU" smtClean="0"/>
              <a:t>‹#›</a:t>
            </a:fld>
            <a:endParaRPr lang="ru-RU"/>
          </a:p>
        </p:txBody>
      </p:sp>
    </p:spTree>
    <p:extLst>
      <p:ext uri="{BB962C8B-B14F-4D97-AF65-F5344CB8AC3E}">
        <p14:creationId xmlns:p14="http://schemas.microsoft.com/office/powerpoint/2010/main" val="58746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10.09.2024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8140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10.09.2024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2348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10.09.2024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90063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ru-RU" smtClean="0"/>
              <a:t>Образец заголовка</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a:xfrm>
            <a:off x="8593667" y="6272784"/>
            <a:ext cx="2644309" cy="365125"/>
          </a:xfrm>
        </p:spPr>
        <p:txBody>
          <a:bodyPr/>
          <a:lstStyle/>
          <a:p>
            <a:fld id="{33973FF7-B2E9-443D-9F84-2B5E3E270902}" type="datetimeFigureOut">
              <a:rPr lang="ru-RU" smtClean="0"/>
              <a:t>10.09.2024</a:t>
            </a:fld>
            <a:endParaRPr lang="ru-RU"/>
          </a:p>
        </p:txBody>
      </p:sp>
      <p:sp>
        <p:nvSpPr>
          <p:cNvPr id="5" name="Footer Placeholder 4"/>
          <p:cNvSpPr>
            <a:spLocks noGrp="1"/>
          </p:cNvSpPr>
          <p:nvPr>
            <p:ph type="ftr" sz="quarter" idx="11"/>
          </p:nvPr>
        </p:nvSpPr>
        <p:spPr>
          <a:xfrm>
            <a:off x="2182708" y="6272784"/>
            <a:ext cx="6327648" cy="365125"/>
          </a:xfrm>
        </p:spPr>
        <p:txBody>
          <a:bodyPr/>
          <a:lstStyle/>
          <a:p>
            <a:endParaRPr lang="ru-RU"/>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172D2EF-8A9E-4235-8B15-0AB79D37BFF9}" type="slidenum">
              <a:rPr lang="ru-RU" smtClean="0"/>
              <a:t>‹#›</a:t>
            </a:fld>
            <a:endParaRPr lang="ru-RU"/>
          </a:p>
        </p:txBody>
      </p:sp>
    </p:spTree>
    <p:extLst>
      <p:ext uri="{BB962C8B-B14F-4D97-AF65-F5344CB8AC3E}">
        <p14:creationId xmlns:p14="http://schemas.microsoft.com/office/powerpoint/2010/main" val="717298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3973FF7-B2E9-443D-9F84-2B5E3E270902}" type="datetimeFigureOut">
              <a:rPr lang="ru-RU" smtClean="0"/>
              <a:t>10.09.2024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376839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3973FF7-B2E9-443D-9F84-2B5E3E270902}" type="datetimeFigureOut">
              <a:rPr lang="ru-RU" smtClean="0"/>
              <a:t>10.09.2024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177355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3973FF7-B2E9-443D-9F84-2B5E3E270902}" type="datetimeFigureOut">
              <a:rPr lang="ru-RU" smtClean="0"/>
              <a:t>10.09.2024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424300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73FF7-B2E9-443D-9F84-2B5E3E270902}" type="datetimeFigureOut">
              <a:rPr lang="ru-RU" smtClean="0"/>
              <a:t>10.09.2024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391799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973FF7-B2E9-443D-9F84-2B5E3E270902}" type="datetimeFigureOut">
              <a:rPr lang="ru-RU" smtClean="0"/>
              <a:t>10.09.2024</a:t>
            </a:fld>
            <a:endParaRPr lang="ru-RU"/>
          </a:p>
        </p:txBody>
      </p:sp>
      <p:sp>
        <p:nvSpPr>
          <p:cNvPr id="6" name="Footer Placeholder 5"/>
          <p:cNvSpPr>
            <a:spLocks noGrp="1"/>
          </p:cNvSpPr>
          <p:nvPr>
            <p:ph type="ftr" sz="quarter" idx="11"/>
          </p:nvPr>
        </p:nvSpPr>
        <p:spPr/>
        <p:txBody>
          <a:bodyPr/>
          <a:lstStyle/>
          <a:p>
            <a:endParaRPr lang="ru-RU"/>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849340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973FF7-B2E9-443D-9F84-2B5E3E270902}" type="datetimeFigureOut">
              <a:rPr lang="ru-RU" smtClean="0"/>
              <a:t>10.09.2024</a:t>
            </a:fld>
            <a:endParaRPr lang="ru-RU"/>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3336325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3973FF7-B2E9-443D-9F84-2B5E3E270902}" type="datetimeFigureOut">
              <a:rPr lang="ru-RU" smtClean="0"/>
              <a:t>10.09.2024</a:t>
            </a:fld>
            <a:endParaRPr lang="ru-RU"/>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ru-RU"/>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172D2EF-8A9E-4235-8B15-0AB79D37BFF9}" type="slidenum">
              <a:rPr lang="ru-RU" smtClean="0"/>
              <a:t>‹#›</a:t>
            </a:fld>
            <a:endParaRPr lang="ru-RU"/>
          </a:p>
        </p:txBody>
      </p:sp>
    </p:spTree>
    <p:extLst>
      <p:ext uri="{BB962C8B-B14F-4D97-AF65-F5344CB8AC3E}">
        <p14:creationId xmlns:p14="http://schemas.microsoft.com/office/powerpoint/2010/main" val="22096735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Обзор нового сайта РЖД: регистрация, выбор и покупка билет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900" y="326596"/>
            <a:ext cx="1616504" cy="1616504"/>
          </a:xfrm>
          <a:prstGeom prst="rect">
            <a:avLst/>
          </a:prstGeom>
        </p:spPr>
      </p:pic>
      <p:sp>
        <p:nvSpPr>
          <p:cNvPr id="7" name="Прямоугольник 6"/>
          <p:cNvSpPr/>
          <p:nvPr/>
        </p:nvSpPr>
        <p:spPr>
          <a:xfrm>
            <a:off x="5223849" y="507673"/>
            <a:ext cx="6778028" cy="1015663"/>
          </a:xfrm>
          <a:prstGeom prst="rect">
            <a:avLst/>
          </a:prstGeom>
        </p:spPr>
        <p:txBody>
          <a:bodyPr wrap="square">
            <a:spAutoFit/>
          </a:bodyPr>
          <a:lstStyle/>
          <a:p>
            <a:pPr algn="ctr"/>
            <a:r>
              <a:rPr lang="en-US" sz="6000" b="1" i="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Express Train App</a:t>
            </a:r>
            <a:endParaRPr lang="ru-RU"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5"/>
          <a:stretch>
            <a:fillRect/>
          </a:stretch>
        </p:blipFill>
        <p:spPr>
          <a:xfrm>
            <a:off x="384877" y="208908"/>
            <a:ext cx="3216303" cy="6350327"/>
          </a:xfrm>
          <a:prstGeom prst="roundRect">
            <a:avLst>
              <a:gd name="adj" fmla="val 8594"/>
            </a:avLst>
          </a:prstGeom>
          <a:solidFill>
            <a:srgbClr val="FFFFFF">
              <a:shade val="85000"/>
            </a:srgbClr>
          </a:solidFill>
          <a:ln>
            <a:noFill/>
          </a:ln>
          <a:effectLst>
            <a:softEdge rad="127000"/>
          </a:effectLst>
        </p:spPr>
      </p:pic>
    </p:spTree>
    <p:extLst>
      <p:ext uri="{BB962C8B-B14F-4D97-AF65-F5344CB8AC3E}">
        <p14:creationId xmlns:p14="http://schemas.microsoft.com/office/powerpoint/2010/main" val="208566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(Profile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profi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914975"/>
            <a:ext cx="10058400" cy="5753100"/>
          </a:xfrm>
          <a:prstGeom prst="rect">
            <a:avLst/>
          </a:prstGeom>
        </p:spPr>
      </p:pic>
    </p:spTree>
    <p:extLst>
      <p:ext uri="{BB962C8B-B14F-4D97-AF65-F5344CB8AC3E}">
        <p14:creationId xmlns:p14="http://schemas.microsoft.com/office/powerpoint/2010/main" val="31195361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(Carriages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carriag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1003772"/>
            <a:ext cx="10058400" cy="5753100"/>
          </a:xfrm>
          <a:prstGeom prst="rect">
            <a:avLst/>
          </a:prstGeom>
        </p:spPr>
      </p:pic>
    </p:spTree>
    <p:extLst>
      <p:ext uri="{BB962C8B-B14F-4D97-AF65-F5344CB8AC3E}">
        <p14:creationId xmlns:p14="http://schemas.microsoft.com/office/powerpoint/2010/main" val="413405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(Stations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sta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1424" y="914975"/>
            <a:ext cx="9649152" cy="5582460"/>
          </a:xfrm>
          <a:prstGeom prst="rect">
            <a:avLst/>
          </a:prstGeom>
        </p:spPr>
      </p:pic>
    </p:spTree>
    <p:extLst>
      <p:ext uri="{BB962C8B-B14F-4D97-AF65-F5344CB8AC3E}">
        <p14:creationId xmlns:p14="http://schemas.microsoft.com/office/powerpoint/2010/main" val="23568946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(Routes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rout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0015" y="1068884"/>
            <a:ext cx="9511969" cy="5440558"/>
          </a:xfrm>
          <a:prstGeom prst="rect">
            <a:avLst/>
          </a:prstGeom>
        </p:spPr>
      </p:pic>
    </p:spTree>
    <p:extLst>
      <p:ext uri="{BB962C8B-B14F-4D97-AF65-F5344CB8AC3E}">
        <p14:creationId xmlns:p14="http://schemas.microsoft.com/office/powerpoint/2010/main" val="26656920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Challenges and Solutions</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579422" y="991358"/>
            <a:ext cx="11280617" cy="5716950"/>
          </a:xfrm>
          <a:prstGeom prst="rect">
            <a:avLst/>
          </a:prstGeom>
        </p:spPr>
        <p:txBody>
          <a:bodyPr wrap="square">
            <a:spAutoFit/>
          </a:bodyPr>
          <a:lstStyle/>
          <a:p>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During</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development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process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faced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several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challenges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450" b="1" dirty="0">
                <a:solidFill>
                  <a:schemeClr val="tx1">
                    <a:lumMod val="65000"/>
                    <a:lumOff val="35000"/>
                  </a:schemeClr>
                </a:solidFill>
                <a:latin typeface="Times New Roman" panose="02020603050405020304" pitchFamily="18" charset="0"/>
                <a:cs typeface="Times New Roman" panose="02020603050405020304" pitchFamily="18" charset="0"/>
              </a:rPr>
              <a:t>Conflicting Documentation Criteria:</a:t>
            </a:r>
            <a:r>
              <a:rPr lang="en-US" sz="1450" dirty="0">
                <a:solidFill>
                  <a:schemeClr val="tx1">
                    <a:lumMod val="65000"/>
                    <a:lumOff val="35000"/>
                  </a:schemeClr>
                </a:solidFill>
                <a:latin typeface="Times New Roman" panose="02020603050405020304" pitchFamily="18" charset="0"/>
                <a:cs typeface="Times New Roman" panose="02020603050405020304" pitchFamily="18" charset="0"/>
              </a:rPr>
              <a:t> At times, the criteria outlined in the documentation were inconsistent or contradictory, making it difficult to align development efforts with the specified requirements</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endParaRPr lang="en-US" sz="10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450" b="1" dirty="0"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en-US" sz="145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450" dirty="0">
                <a:solidFill>
                  <a:schemeClr val="tx1">
                    <a:lumMod val="65000"/>
                    <a:lumOff val="35000"/>
                  </a:schemeClr>
                </a:solidFill>
                <a:latin typeface="Times New Roman" panose="02020603050405020304" pitchFamily="18" charset="0"/>
                <a:cs typeface="Times New Roman" panose="02020603050405020304" pitchFamily="18" charset="0"/>
              </a:rPr>
              <a:t> The team conducted regular reviews of the documentation and worked closely each other to clarify ambiguities and resolve conflicts, ensuring the development stayed on track with a unified understanding of the project goals.</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10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Complex</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problems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arose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such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optimizing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application's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efficiently</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smtClean="0">
                <a:solidFill>
                  <a:schemeClr val="tx1">
                    <a:lumMod val="65000"/>
                    <a:lumOff val="35000"/>
                  </a:schemeClr>
                </a:solidFill>
                <a:latin typeface="Times New Roman" panose="02020603050405020304" pitchFamily="18" charset="0"/>
                <a:cs typeface="Times New Roman" panose="02020603050405020304" pitchFamily="18" charset="0"/>
              </a:rPr>
              <a:t>DmitaN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Tech</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Lead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smtClean="0">
                <a:solidFill>
                  <a:schemeClr val="tx1">
                    <a:lumMod val="65000"/>
                    <a:lumOff val="35000"/>
                  </a:schemeClr>
                </a:solidFill>
                <a:latin typeface="Times New Roman" panose="02020603050405020304" pitchFamily="18" charset="0"/>
                <a:cs typeface="Times New Roman" panose="02020603050405020304" pitchFamily="18" charset="0"/>
              </a:rPr>
              <a:t>Trouvere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Senior</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Developer</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focused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resolving</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these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implementing</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advanced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Angular</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techniques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optimizing</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NgRx</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450" i="1" dirty="0" err="1" smtClean="0">
                <a:solidFill>
                  <a:schemeClr val="tx1">
                    <a:lumMod val="65000"/>
                    <a:lumOff val="35000"/>
                  </a:schemeClr>
                </a:solidFill>
                <a:latin typeface="Times New Roman" panose="02020603050405020304" pitchFamily="18" charset="0"/>
                <a:cs typeface="Times New Roman" panose="02020603050405020304" pitchFamily="18" charset="0"/>
              </a:rPr>
              <a:t>Lionna</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 was doing manual functional testing.</a:t>
            </a:r>
          </a:p>
          <a:p>
            <a:pPr marL="285750" indent="-285750">
              <a:buFont typeface="Wingdings" panose="05000000000000000000" pitchFamily="2" charset="2"/>
              <a:buChar char="ü"/>
            </a:pPr>
            <a:endParaRPr lang="en-US" sz="10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Component</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Integration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Ensuring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seamless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interaction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between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different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components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while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maintaining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consistency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across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application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challenge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a:solidFill>
                  <a:schemeClr val="tx1">
                    <a:lumMod val="65000"/>
                    <a:lumOff val="35000"/>
                  </a:schemeClr>
                </a:solidFill>
                <a:latin typeface="Times New Roman" panose="02020603050405020304" pitchFamily="18" charset="0"/>
                <a:cs typeface="Times New Roman" panose="02020603050405020304" pitchFamily="18" charset="0"/>
              </a:rPr>
              <a:t>DmitaN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Tech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Lead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a:solidFill>
                  <a:schemeClr val="tx1">
                    <a:lumMod val="65000"/>
                    <a:lumOff val="35000"/>
                  </a:schemeClr>
                </a:solidFill>
                <a:latin typeface="Times New Roman" panose="02020603050405020304" pitchFamily="18" charset="0"/>
                <a:cs typeface="Times New Roman" panose="02020603050405020304" pitchFamily="18" charset="0"/>
              </a:rPr>
              <a:t>Trouvere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Senior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Developer</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took</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lead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integration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various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components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450"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facilitating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smoother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data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flow</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Consistency</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Keeping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consistent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user-friendly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throughout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application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while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also</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ensuring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responsive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adaptive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UI</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a:solidFill>
                  <a:schemeClr val="tx1">
                    <a:lumMod val="65000"/>
                    <a:lumOff val="35000"/>
                  </a:schemeClr>
                </a:solidFill>
                <a:latin typeface="Times New Roman" panose="02020603050405020304" pitchFamily="18" charset="0"/>
                <a:cs typeface="Times New Roman" panose="02020603050405020304" pitchFamily="18" charset="0"/>
              </a:rPr>
              <a:t>DmitaN</a:t>
            </a:r>
            <a:r>
              <a:rPr lang="en-US" sz="1450" dirty="0">
                <a:solidFill>
                  <a:schemeClr val="tx1">
                    <a:lumMod val="65000"/>
                    <a:lumOff val="35000"/>
                  </a:schemeClr>
                </a:solidFill>
                <a:latin typeface="Times New Roman" panose="02020603050405020304" pitchFamily="18" charset="0"/>
                <a:cs typeface="Times New Roman" panose="02020603050405020304" pitchFamily="18" charset="0"/>
              </a:rPr>
              <a:t> 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err="1">
                <a:solidFill>
                  <a:schemeClr val="tx1">
                    <a:lumMod val="65000"/>
                    <a:lumOff val="35000"/>
                  </a:schemeClr>
                </a:solidFill>
                <a:latin typeface="Times New Roman" panose="02020603050405020304" pitchFamily="18" charset="0"/>
                <a:cs typeface="Times New Roman" panose="02020603050405020304" pitchFamily="18" charset="0"/>
              </a:rPr>
              <a:t>Lionna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handled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leading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cohesive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interface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which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validated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through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continuous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testing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Visualization</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Challenges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Visualizing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complex</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data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clear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meaningful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smtClean="0">
                <a:solidFill>
                  <a:schemeClr val="tx1">
                    <a:lumMod val="65000"/>
                    <a:lumOff val="35000"/>
                  </a:schemeClr>
                </a:solidFill>
                <a:latin typeface="Times New Roman" panose="02020603050405020304" pitchFamily="18" charset="0"/>
                <a:cs typeface="Times New Roman" panose="02020603050405020304" pitchFamily="18" charset="0"/>
              </a:rPr>
              <a:t>DmitaN</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 and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err="1">
                <a:solidFill>
                  <a:schemeClr val="tx1">
                    <a:lumMod val="65000"/>
                    <a:lumOff val="35000"/>
                  </a:schemeClr>
                </a:solidFill>
                <a:latin typeface="Times New Roman" panose="02020603050405020304" pitchFamily="18" charset="0"/>
                <a:cs typeface="Times New Roman" panose="02020603050405020304" pitchFamily="18" charset="0"/>
              </a:rPr>
              <a:t>Lionna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responsible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visualization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utilized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modern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libraries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create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dynamic</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interactive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visual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representations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5767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Conclusion</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268585" y="1031087"/>
            <a:ext cx="11473759" cy="646331"/>
          </a:xfrm>
          <a:prstGeom prst="rect">
            <a:avLst/>
          </a:prstGeom>
        </p:spPr>
        <p:txBody>
          <a:bodyPr wrap="square">
            <a:spAutoFit/>
          </a:bodyPr>
          <a:lstStyle/>
          <a:p>
            <a:pPr indent="461963" algn="just"/>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project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provided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valuable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Angular</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development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collaboration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using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modern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tools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like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GitHub</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Discord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members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enhanced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their</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skills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managing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integrating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various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components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maintaining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positive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atmosphere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also</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deepened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their</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understanding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frontend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development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principles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visualization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techniques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graphicFrame>
        <p:nvGraphicFramePr>
          <p:cNvPr id="5" name="Таблица 4"/>
          <p:cNvGraphicFramePr>
            <a:graphicFrameLocks noGrp="1"/>
          </p:cNvGraphicFramePr>
          <p:nvPr>
            <p:extLst>
              <p:ext uri="{D42A27DB-BD31-4B8C-83A1-F6EECF244321}">
                <p14:modId xmlns:p14="http://schemas.microsoft.com/office/powerpoint/2010/main" val="1470189484"/>
              </p:ext>
            </p:extLst>
          </p:nvPr>
        </p:nvGraphicFramePr>
        <p:xfrm>
          <a:off x="403380" y="2013857"/>
          <a:ext cx="11204168" cy="4038600"/>
        </p:xfrm>
        <a:graphic>
          <a:graphicData uri="http://schemas.openxmlformats.org/drawingml/2006/table">
            <a:tbl>
              <a:tblPr firstRow="1" bandRow="1">
                <a:tableStyleId>{C4B1156A-380E-4F78-BDF5-A606A8083BF9}</a:tableStyleId>
              </a:tblPr>
              <a:tblGrid>
                <a:gridCol w="2398883"/>
                <a:gridCol w="8805285"/>
              </a:tblGrid>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Enhanced</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Testing</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Expand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testing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suite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integrating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additional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automated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tests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such</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end-to-end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testing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Cypress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100" b="0" dirty="0" smtClean="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Optimization</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Further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application's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refining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Angular's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Change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Detection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Strategy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100" b="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Additional</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Features</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Introduce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new</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features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such</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advanced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search</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filtering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options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support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more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complex</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fare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structures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en-US" sz="1600" b="1" dirty="0" smtClean="0">
                          <a:solidFill>
                            <a:schemeClr val="tx1">
                              <a:lumMod val="65000"/>
                              <a:lumOff val="35000"/>
                            </a:schemeClr>
                          </a:solidFill>
                          <a:latin typeface="Times New Roman" panose="02020603050405020304" pitchFamily="18" charset="0"/>
                          <a:cs typeface="Times New Roman" panose="02020603050405020304" pitchFamily="18" charset="0"/>
                        </a:rPr>
                        <a:t>B</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ooking</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Flexibility</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Expand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booking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capability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allow</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reserve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multiple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tickets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single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transaction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Currently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supports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reservation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only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one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ticket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booking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This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will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convenience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enabling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selection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multiple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seats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streamlining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group</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bookings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offering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more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flexible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travel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arrangements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API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Optimization</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API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adding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functionality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paginated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data</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retrieval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scalability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especially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large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datasets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Payment</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Integration</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Implement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comprehensive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payment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facilitate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secure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seamless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transactions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directly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within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application</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Authorization</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Improvements</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Upgrade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authorization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strengthen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security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streamline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access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control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different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roles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27416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Error</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Handling</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Display</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handling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display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errors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This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includes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ensuring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errors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from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correctly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captured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presented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clear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actionable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format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error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messages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will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help</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understand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what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wrong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how</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address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overall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reliability</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5814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0203" y="1943100"/>
            <a:ext cx="2971800" cy="2971800"/>
          </a:xfrm>
          <a:prstGeom prst="rect">
            <a:avLst/>
          </a:prstGeom>
        </p:spPr>
      </p:pic>
      <p:sp>
        <p:nvSpPr>
          <p:cNvPr id="6" name="Овал 5"/>
          <p:cNvSpPr/>
          <p:nvPr/>
        </p:nvSpPr>
        <p:spPr>
          <a:xfrm>
            <a:off x="6070603" y="2705100"/>
            <a:ext cx="1549400" cy="1549400"/>
          </a:xfrm>
          <a:prstGeom prst="ellipse">
            <a:avLst/>
          </a:prstGeom>
          <a:solidFill>
            <a:srgbClr val="E65347"/>
          </a:solidFill>
          <a:ln w="76200">
            <a:solidFill>
              <a:srgbClr val="615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Times New Roman" panose="02020603050405020304" pitchFamily="18" charset="0"/>
              <a:cs typeface="Times New Roman" panose="02020603050405020304" pitchFamily="18" charset="0"/>
            </a:endParaRPr>
          </a:p>
        </p:txBody>
      </p:sp>
      <p:sp>
        <p:nvSpPr>
          <p:cNvPr id="7" name="Овал 6"/>
          <p:cNvSpPr/>
          <p:nvPr/>
        </p:nvSpPr>
        <p:spPr>
          <a:xfrm>
            <a:off x="3886203" y="2705100"/>
            <a:ext cx="1549400" cy="1549400"/>
          </a:xfrm>
          <a:prstGeom prst="ellipse">
            <a:avLst/>
          </a:prstGeom>
          <a:solidFill>
            <a:srgbClr val="E65347"/>
          </a:solidFill>
          <a:ln w="76200">
            <a:solidFill>
              <a:srgbClr val="615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Times New Roman" panose="02020603050405020304" pitchFamily="18" charset="0"/>
              <a:cs typeface="Times New Roman" panose="02020603050405020304" pitchFamily="18" charset="0"/>
            </a:endParaRPr>
          </a:p>
        </p:txBody>
      </p:sp>
      <p:sp>
        <p:nvSpPr>
          <p:cNvPr id="8" name="Овал 7"/>
          <p:cNvSpPr/>
          <p:nvPr/>
        </p:nvSpPr>
        <p:spPr>
          <a:xfrm>
            <a:off x="1701803" y="2705100"/>
            <a:ext cx="1549400" cy="1549400"/>
          </a:xfrm>
          <a:prstGeom prst="ellipse">
            <a:avLst/>
          </a:prstGeom>
          <a:solidFill>
            <a:srgbClr val="E65347"/>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6070603" y="2876034"/>
            <a:ext cx="1511561" cy="461665"/>
          </a:xfrm>
          <a:prstGeom prst="rect">
            <a:avLst/>
          </a:prstGeom>
        </p:spPr>
        <p:txBody>
          <a:bodyPr wrap="square">
            <a:spAutoFit/>
          </a:bodyPr>
          <a:lstStyle/>
          <a:p>
            <a:pPr algn="ctr"/>
            <a:r>
              <a:rPr lang="en-US" sz="2400" b="1" i="0" dirty="0" smtClean="0">
                <a:solidFill>
                  <a:srgbClr val="F0F6FC"/>
                </a:solidFill>
                <a:effectLst/>
                <a:latin typeface="Times New Roman" panose="02020603050405020304" pitchFamily="18" charset="0"/>
                <a:cs typeface="Times New Roman" panose="02020603050405020304" pitchFamily="18" charset="0"/>
              </a:rPr>
              <a:t>DmitaN</a:t>
            </a:r>
            <a:endParaRPr lang="ru-RU" b="1" dirty="0">
              <a:latin typeface="Times New Roman" panose="02020603050405020304" pitchFamily="18" charset="0"/>
              <a:cs typeface="Times New Roman" panose="02020603050405020304" pitchFamily="18" charset="0"/>
            </a:endParaRPr>
          </a:p>
        </p:txBody>
      </p:sp>
      <p:sp>
        <p:nvSpPr>
          <p:cNvPr id="11" name="Прямоугольник 10"/>
          <p:cNvSpPr/>
          <p:nvPr/>
        </p:nvSpPr>
        <p:spPr>
          <a:xfrm>
            <a:off x="6077497" y="3367731"/>
            <a:ext cx="1535612" cy="338554"/>
          </a:xfrm>
          <a:prstGeom prst="rect">
            <a:avLst/>
          </a:prstGeom>
        </p:spPr>
        <p:txBody>
          <a:bodyPr wrap="none">
            <a:spAutoFit/>
          </a:bodyPr>
          <a:lstStyle/>
          <a:p>
            <a:pPr algn="ctr"/>
            <a:r>
              <a:rPr lang="en-US" sz="1600" b="0" i="0" dirty="0" smtClean="0">
                <a:solidFill>
                  <a:srgbClr val="F0F6FC"/>
                </a:solidFill>
                <a:effectLst/>
                <a:latin typeface="Times New Roman" panose="02020603050405020304" pitchFamily="18" charset="0"/>
                <a:cs typeface="Times New Roman" panose="02020603050405020304" pitchFamily="18" charset="0"/>
              </a:rPr>
              <a:t>Role: Tech Lead</a:t>
            </a:r>
            <a:endParaRPr lang="ru-RU" sz="1600" dirty="0">
              <a:latin typeface="Times New Roman" panose="02020603050405020304" pitchFamily="18" charset="0"/>
              <a:cs typeface="Times New Roman" panose="02020603050405020304" pitchFamily="18" charset="0"/>
            </a:endParaRPr>
          </a:p>
        </p:txBody>
      </p:sp>
      <p:sp>
        <p:nvSpPr>
          <p:cNvPr id="12" name="Прямоугольник 11"/>
          <p:cNvSpPr/>
          <p:nvPr/>
        </p:nvSpPr>
        <p:spPr>
          <a:xfrm>
            <a:off x="3970810" y="2876033"/>
            <a:ext cx="1380186" cy="461665"/>
          </a:xfrm>
          <a:prstGeom prst="rect">
            <a:avLst/>
          </a:prstGeom>
        </p:spPr>
        <p:txBody>
          <a:bodyPr wrap="none">
            <a:spAutoFit/>
          </a:bodyPr>
          <a:lstStyle/>
          <a:p>
            <a:r>
              <a:rPr lang="en-US" sz="2400" b="1" i="0" dirty="0" smtClean="0">
                <a:solidFill>
                  <a:srgbClr val="F0F6FC"/>
                </a:solidFill>
                <a:effectLst/>
                <a:latin typeface="Times New Roman" panose="02020603050405020304" pitchFamily="18" charset="0"/>
                <a:cs typeface="Times New Roman" panose="02020603050405020304" pitchFamily="18" charset="0"/>
              </a:rPr>
              <a:t>Trouvere</a:t>
            </a:r>
            <a:endParaRPr lang="ru-RU" b="1" dirty="0">
              <a:latin typeface="Times New Roman" panose="02020603050405020304" pitchFamily="18" charset="0"/>
              <a:cs typeface="Times New Roman" panose="02020603050405020304" pitchFamily="18" charset="0"/>
            </a:endParaRPr>
          </a:p>
        </p:txBody>
      </p:sp>
      <p:sp>
        <p:nvSpPr>
          <p:cNvPr id="13" name="Прямоугольник 12"/>
          <p:cNvSpPr/>
          <p:nvPr/>
        </p:nvSpPr>
        <p:spPr>
          <a:xfrm>
            <a:off x="3900204" y="3337698"/>
            <a:ext cx="1591600" cy="646331"/>
          </a:xfrm>
          <a:prstGeom prst="rect">
            <a:avLst/>
          </a:prstGeom>
        </p:spPr>
        <p:txBody>
          <a:bodyPr wrap="square">
            <a:spAutoFit/>
          </a:bodyPr>
          <a:lstStyle/>
          <a:p>
            <a:pPr algn="ctr"/>
            <a:r>
              <a:rPr lang="en-US" b="0" i="0" dirty="0" smtClean="0">
                <a:solidFill>
                  <a:srgbClr val="F0F6FC"/>
                </a:solidFill>
                <a:effectLst/>
                <a:latin typeface="Times New Roman" panose="02020603050405020304" pitchFamily="18" charset="0"/>
                <a:cs typeface="Times New Roman" panose="02020603050405020304" pitchFamily="18" charset="0"/>
              </a:rPr>
              <a:t>Role: Senior </a:t>
            </a:r>
          </a:p>
          <a:p>
            <a:pPr algn="ctr"/>
            <a:r>
              <a:rPr lang="en-US" b="0" i="0" dirty="0" smtClean="0">
                <a:solidFill>
                  <a:srgbClr val="F0F6FC"/>
                </a:solidFill>
                <a:effectLst/>
                <a:latin typeface="Times New Roman" panose="02020603050405020304" pitchFamily="18" charset="0"/>
                <a:cs typeface="Times New Roman" panose="02020603050405020304" pitchFamily="18" charset="0"/>
              </a:rPr>
              <a:t>Developer</a:t>
            </a:r>
            <a:endParaRPr lang="ru-RU" dirty="0">
              <a:latin typeface="Times New Roman" panose="02020603050405020304" pitchFamily="18" charset="0"/>
              <a:cs typeface="Times New Roman" panose="02020603050405020304" pitchFamily="18" charset="0"/>
            </a:endParaRPr>
          </a:p>
        </p:txBody>
      </p:sp>
      <p:sp>
        <p:nvSpPr>
          <p:cNvPr id="14" name="Прямоугольник 13"/>
          <p:cNvSpPr/>
          <p:nvPr/>
        </p:nvSpPr>
        <p:spPr>
          <a:xfrm>
            <a:off x="1677966" y="2921454"/>
            <a:ext cx="1573237" cy="461665"/>
          </a:xfrm>
          <a:prstGeom prst="rect">
            <a:avLst/>
          </a:prstGeom>
        </p:spPr>
        <p:txBody>
          <a:bodyPr wrap="square">
            <a:sp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Lionna</a:t>
            </a:r>
            <a:endParaRPr lang="ru-RU" b="1" dirty="0">
              <a:solidFill>
                <a:schemeClr val="bg1"/>
              </a:solidFill>
              <a:latin typeface="Times New Roman" panose="02020603050405020304" pitchFamily="18" charset="0"/>
              <a:cs typeface="Times New Roman" panose="02020603050405020304" pitchFamily="18" charset="0"/>
            </a:endParaRPr>
          </a:p>
        </p:txBody>
      </p:sp>
      <p:sp>
        <p:nvSpPr>
          <p:cNvPr id="15" name="Прямоугольник 14"/>
          <p:cNvSpPr/>
          <p:nvPr/>
        </p:nvSpPr>
        <p:spPr>
          <a:xfrm>
            <a:off x="1715804" y="3383119"/>
            <a:ext cx="1591600" cy="646331"/>
          </a:xfrm>
          <a:prstGeom prst="rect">
            <a:avLst/>
          </a:prstGeom>
        </p:spPr>
        <p:txBody>
          <a:bodyPr wrap="square">
            <a:spAutoFit/>
          </a:bodyPr>
          <a:lstStyle/>
          <a:p>
            <a:pPr algn="ctr"/>
            <a:r>
              <a:rPr lang="en-US" b="0" i="0" dirty="0" smtClean="0">
                <a:solidFill>
                  <a:srgbClr val="F0F6FC"/>
                </a:solidFill>
                <a:effectLst/>
                <a:latin typeface="Times New Roman" panose="02020603050405020304" pitchFamily="18" charset="0"/>
                <a:cs typeface="Times New Roman" panose="02020603050405020304" pitchFamily="18" charset="0"/>
              </a:rPr>
              <a:t>Role: Lead</a:t>
            </a:r>
          </a:p>
          <a:p>
            <a:pPr algn="ctr"/>
            <a:r>
              <a:rPr lang="en-US" b="0" i="0" dirty="0" smtClean="0">
                <a:solidFill>
                  <a:srgbClr val="F0F6FC"/>
                </a:solidFill>
                <a:effectLst/>
                <a:latin typeface="Times New Roman" panose="02020603050405020304" pitchFamily="18" charset="0"/>
                <a:cs typeface="Times New Roman" panose="02020603050405020304" pitchFamily="18" charset="0"/>
              </a:rPr>
              <a:t>Developer</a:t>
            </a:r>
            <a:endParaRPr lang="ru-RU" dirty="0">
              <a:latin typeface="Times New Roman" panose="02020603050405020304" pitchFamily="18" charset="0"/>
              <a:cs typeface="Times New Roman" panose="02020603050405020304" pitchFamily="18" charset="0"/>
            </a:endParaRPr>
          </a:p>
        </p:txBody>
      </p:sp>
      <p:sp>
        <p:nvSpPr>
          <p:cNvPr id="18" name="Прямоугольник 17"/>
          <p:cNvSpPr/>
          <p:nvPr/>
        </p:nvSpPr>
        <p:spPr>
          <a:xfrm>
            <a:off x="0" y="145534"/>
            <a:ext cx="12192000" cy="769441"/>
          </a:xfrm>
          <a:prstGeom prst="rect">
            <a:avLst/>
          </a:prstGeom>
        </p:spPr>
        <p:txBody>
          <a:bodyPr wrap="square">
            <a:spAutoFit/>
          </a:bodyPr>
          <a:lstStyle/>
          <a:p>
            <a:pPr algn="ctr"/>
            <a:r>
              <a:rPr lang="en-US" sz="4400" b="1" i="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Team Member Contributions</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776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250" tmFilter="0, 0; .2, .5; .8, .5; 1, 0"/>
                                        <p:tgtEl>
                                          <p:spTgt spid="5"/>
                                        </p:tgtEl>
                                      </p:cBhvr>
                                    </p:animEffect>
                                    <p:animScale>
                                      <p:cBhvr>
                                        <p:cTn id="7" dur="625" autoRev="1" fill="hold"/>
                                        <p:tgtEl>
                                          <p:spTgt spid="5"/>
                                        </p:tgtEl>
                                      </p:cBhvr>
                                      <p:by x="105000" y="105000"/>
                                    </p:animScale>
                                  </p:childTnLst>
                                </p:cTn>
                              </p:par>
                            </p:childTnLst>
                          </p:cTn>
                        </p:par>
                        <p:par>
                          <p:cTn id="8" fill="hold">
                            <p:stCondLst>
                              <p:cond delay="1250"/>
                            </p:stCondLst>
                            <p:childTnLst>
                              <p:par>
                                <p:cTn id="9" presetID="26" presetClass="emph" presetSubtype="0" fill="hold" grpId="0" nodeType="afterEffect">
                                  <p:stCondLst>
                                    <p:cond delay="0"/>
                                  </p:stCondLst>
                                  <p:childTnLst>
                                    <p:animEffect transition="out" filter="fade">
                                      <p:cBhvr>
                                        <p:cTn id="10" dur="1000" tmFilter="0, 0; .2, .5; .8, .5; 1, 0"/>
                                        <p:tgtEl>
                                          <p:spTgt spid="6"/>
                                        </p:tgtEl>
                                      </p:cBhvr>
                                    </p:animEffect>
                                    <p:animScale>
                                      <p:cBhvr>
                                        <p:cTn id="11" dur="500" autoRev="1" fill="hold"/>
                                        <p:tgtEl>
                                          <p:spTgt spid="6"/>
                                        </p:tgtEl>
                                      </p:cBhvr>
                                      <p:by x="105000" y="105000"/>
                                    </p:animScale>
                                  </p:childTnLst>
                                </p:cTn>
                              </p:par>
                              <p:par>
                                <p:cTn id="12" presetID="26" presetClass="emph" presetSubtype="0" fill="hold" grpId="0" nodeType="withEffect">
                                  <p:stCondLst>
                                    <p:cond delay="0"/>
                                  </p:stCondLst>
                                  <p:childTnLst>
                                    <p:animEffect transition="out" filter="fade">
                                      <p:cBhvr>
                                        <p:cTn id="13" dur="1000" tmFilter="0, 0; .2, .5; .8, .5; 1, 0"/>
                                        <p:tgtEl>
                                          <p:spTgt spid="10"/>
                                        </p:tgtEl>
                                      </p:cBhvr>
                                    </p:animEffect>
                                    <p:animScale>
                                      <p:cBhvr>
                                        <p:cTn id="14" dur="500" autoRev="1" fill="hold"/>
                                        <p:tgtEl>
                                          <p:spTgt spid="10"/>
                                        </p:tgtEl>
                                      </p:cBhvr>
                                      <p:by x="105000" y="105000"/>
                                    </p:animScale>
                                  </p:childTnLst>
                                </p:cTn>
                              </p:par>
                              <p:par>
                                <p:cTn id="15" presetID="26" presetClass="emph" presetSubtype="0" fill="hold" grpId="0" nodeType="withEffect">
                                  <p:stCondLst>
                                    <p:cond delay="0"/>
                                  </p:stCondLst>
                                  <p:childTnLst>
                                    <p:animEffect transition="out" filter="fade">
                                      <p:cBhvr>
                                        <p:cTn id="16" dur="1000" tmFilter="0, 0; .2, .5; .8, .5; 1, 0"/>
                                        <p:tgtEl>
                                          <p:spTgt spid="11"/>
                                        </p:tgtEl>
                                      </p:cBhvr>
                                    </p:animEffect>
                                    <p:animScale>
                                      <p:cBhvr>
                                        <p:cTn id="17" dur="500" autoRev="1" fill="hold"/>
                                        <p:tgtEl>
                                          <p:spTgt spid="11"/>
                                        </p:tgtEl>
                                      </p:cBhvr>
                                      <p:by x="105000" y="105000"/>
                                    </p:animScale>
                                  </p:childTnLst>
                                </p:cTn>
                              </p:par>
                            </p:childTnLst>
                          </p:cTn>
                        </p:par>
                        <p:par>
                          <p:cTn id="18" fill="hold">
                            <p:stCondLst>
                              <p:cond delay="2250"/>
                            </p:stCondLst>
                            <p:childTnLst>
                              <p:par>
                                <p:cTn id="19" presetID="26" presetClass="emph" presetSubtype="0" fill="hold" grpId="0" nodeType="afterEffect">
                                  <p:stCondLst>
                                    <p:cond delay="0"/>
                                  </p:stCondLst>
                                  <p:childTnLst>
                                    <p:animEffect transition="out" filter="fade">
                                      <p:cBhvr>
                                        <p:cTn id="20" dur="1000" tmFilter="0, 0; .2, .5; .8, .5; 1, 0"/>
                                        <p:tgtEl>
                                          <p:spTgt spid="7"/>
                                        </p:tgtEl>
                                      </p:cBhvr>
                                    </p:animEffect>
                                    <p:animScale>
                                      <p:cBhvr>
                                        <p:cTn id="21" dur="500" autoRev="1" fill="hold"/>
                                        <p:tgtEl>
                                          <p:spTgt spid="7"/>
                                        </p:tgtEl>
                                      </p:cBhvr>
                                      <p:by x="105000" y="105000"/>
                                    </p:animScale>
                                  </p:childTnLst>
                                </p:cTn>
                              </p:par>
                              <p:par>
                                <p:cTn id="22" presetID="26" presetClass="emph" presetSubtype="0" fill="hold" grpId="0" nodeType="withEffect">
                                  <p:stCondLst>
                                    <p:cond delay="0"/>
                                  </p:stCondLst>
                                  <p:childTnLst>
                                    <p:animEffect transition="out" filter="fade">
                                      <p:cBhvr>
                                        <p:cTn id="23" dur="1000" tmFilter="0, 0; .2, .5; .8, .5; 1, 0"/>
                                        <p:tgtEl>
                                          <p:spTgt spid="12"/>
                                        </p:tgtEl>
                                      </p:cBhvr>
                                    </p:animEffect>
                                    <p:animScale>
                                      <p:cBhvr>
                                        <p:cTn id="24" dur="500" autoRev="1" fill="hold"/>
                                        <p:tgtEl>
                                          <p:spTgt spid="12"/>
                                        </p:tgtEl>
                                      </p:cBhvr>
                                      <p:by x="105000" y="105000"/>
                                    </p:animScale>
                                  </p:childTnLst>
                                </p:cTn>
                              </p:par>
                              <p:par>
                                <p:cTn id="25" presetID="26" presetClass="emph" presetSubtype="0" fill="hold" grpId="0" nodeType="withEffect">
                                  <p:stCondLst>
                                    <p:cond delay="0"/>
                                  </p:stCondLst>
                                  <p:childTnLst>
                                    <p:animEffect transition="out" filter="fade">
                                      <p:cBhvr>
                                        <p:cTn id="26" dur="1000" tmFilter="0, 0; .2, .5; .8, .5; 1, 0"/>
                                        <p:tgtEl>
                                          <p:spTgt spid="13"/>
                                        </p:tgtEl>
                                      </p:cBhvr>
                                    </p:animEffect>
                                    <p:animScale>
                                      <p:cBhvr>
                                        <p:cTn id="27" dur="500" autoRev="1" fill="hold"/>
                                        <p:tgtEl>
                                          <p:spTgt spid="13"/>
                                        </p:tgtEl>
                                      </p:cBhvr>
                                      <p:by x="105000" y="105000"/>
                                    </p:animScale>
                                  </p:childTnLst>
                                </p:cTn>
                              </p:par>
                            </p:childTnLst>
                          </p:cTn>
                        </p:par>
                        <p:par>
                          <p:cTn id="28" fill="hold">
                            <p:stCondLst>
                              <p:cond delay="3250"/>
                            </p:stCondLst>
                            <p:childTnLst>
                              <p:par>
                                <p:cTn id="29" presetID="26" presetClass="emph" presetSubtype="0" fill="hold" grpId="0" nodeType="afterEffect">
                                  <p:stCondLst>
                                    <p:cond delay="0"/>
                                  </p:stCondLst>
                                  <p:childTnLst>
                                    <p:animEffect transition="out" filter="fade">
                                      <p:cBhvr>
                                        <p:cTn id="30" dur="1000" tmFilter="0, 0; .2, .5; .8, .5; 1, 0"/>
                                        <p:tgtEl>
                                          <p:spTgt spid="8"/>
                                        </p:tgtEl>
                                      </p:cBhvr>
                                    </p:animEffect>
                                    <p:animScale>
                                      <p:cBhvr>
                                        <p:cTn id="31" dur="500" autoRev="1" fill="hold"/>
                                        <p:tgtEl>
                                          <p:spTgt spid="8"/>
                                        </p:tgtEl>
                                      </p:cBhvr>
                                      <p:by x="105000" y="105000"/>
                                    </p:animScale>
                                  </p:childTnLst>
                                </p:cTn>
                              </p:par>
                              <p:par>
                                <p:cTn id="32" presetID="26" presetClass="emph" presetSubtype="0" fill="hold" grpId="0" nodeType="withEffect">
                                  <p:stCondLst>
                                    <p:cond delay="0"/>
                                  </p:stCondLst>
                                  <p:childTnLst>
                                    <p:animEffect transition="out" filter="fade">
                                      <p:cBhvr>
                                        <p:cTn id="33" dur="1000" tmFilter="0, 0; .2, .5; .8, .5; 1, 0"/>
                                        <p:tgtEl>
                                          <p:spTgt spid="14"/>
                                        </p:tgtEl>
                                      </p:cBhvr>
                                    </p:animEffect>
                                    <p:animScale>
                                      <p:cBhvr>
                                        <p:cTn id="34" dur="500" autoRev="1" fill="hold"/>
                                        <p:tgtEl>
                                          <p:spTgt spid="14"/>
                                        </p:tgtEl>
                                      </p:cBhvr>
                                      <p:by x="105000" y="105000"/>
                                    </p:animScale>
                                  </p:childTnLst>
                                </p:cTn>
                              </p:par>
                              <p:par>
                                <p:cTn id="35" presetID="26" presetClass="emph" presetSubtype="0" fill="hold" grpId="0" nodeType="withEffect">
                                  <p:stCondLst>
                                    <p:cond delay="0"/>
                                  </p:stCondLst>
                                  <p:childTnLst>
                                    <p:animEffect transition="out" filter="fade">
                                      <p:cBhvr>
                                        <p:cTn id="36" dur="1000" tmFilter="0, 0; .2, .5; .8, .5; 1, 0"/>
                                        <p:tgtEl>
                                          <p:spTgt spid="15"/>
                                        </p:tgtEl>
                                      </p:cBhvr>
                                    </p:animEffect>
                                    <p:animScale>
                                      <p:cBhvr>
                                        <p:cTn id="37" dur="50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Teamwork</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5122" name="Picture 2" descr="Download Google Meet Logo in SVG Vector or PNG File Format - Logo.w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6651" y="3764144"/>
            <a:ext cx="1371702" cy="9144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discord logo png, discord icon transparent png 18930718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8676" y="2514290"/>
            <a:ext cx="1249854" cy="124985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itHub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43" y="5163808"/>
            <a:ext cx="877422" cy="877422"/>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5334043" y="1212339"/>
            <a:ext cx="1816659" cy="1338828"/>
          </a:xfrm>
          <a:prstGeom prst="rect">
            <a:avLst/>
          </a:prstGeom>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1.Task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Management</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used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shared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Google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Excel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file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to</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register</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tasks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set</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priorities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assign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team</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members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estimate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completion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times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14" name="Прямоугольник 13"/>
          <p:cNvSpPr/>
          <p:nvPr/>
        </p:nvSpPr>
        <p:spPr>
          <a:xfrm>
            <a:off x="5334043" y="3672732"/>
            <a:ext cx="1816659" cy="1107996"/>
          </a:xfrm>
          <a:prstGeom prst="rect">
            <a:avLst/>
          </a:prstGeom>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3.</a:t>
            </a:r>
            <a:r>
              <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Meetings</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ru-RU" sz="1500" b="1" dirty="0" smtClean="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held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regular</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meetings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Google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Meet</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every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few</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days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to</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discuss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progress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address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issues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plan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upcoming</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tasks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13" name="Прямоугольник 12"/>
          <p:cNvSpPr/>
          <p:nvPr/>
        </p:nvSpPr>
        <p:spPr>
          <a:xfrm>
            <a:off x="6479624" y="2632615"/>
            <a:ext cx="1817404" cy="969496"/>
          </a:xfrm>
          <a:prstGeom prst="rect">
            <a:avLst/>
          </a:prstGeom>
          <a:solidFill>
            <a:schemeClr val="bg1"/>
          </a:solidFill>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2.</a:t>
            </a:r>
            <a:r>
              <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Discussions</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ru-RU" sz="1500" b="1" dirty="0" smtClean="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All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discussions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quick</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communication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were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managed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in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dedicated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Discord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channel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15" name="Прямоугольник 14"/>
          <p:cNvSpPr/>
          <p:nvPr/>
        </p:nvSpPr>
        <p:spPr>
          <a:xfrm>
            <a:off x="6479805" y="4863855"/>
            <a:ext cx="1817223" cy="1477328"/>
          </a:xfrm>
          <a:prstGeom prst="rect">
            <a:avLst/>
          </a:prstGeom>
          <a:solidFill>
            <a:schemeClr val="bg1"/>
          </a:solidFill>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4.</a:t>
            </a:r>
            <a:r>
              <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Code</a:t>
            </a: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Collaboration</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ru-RU" sz="1500" b="1" dirty="0" smtClean="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All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code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contributions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were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made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through</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pull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requests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GitHub</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followed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by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thorough</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code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reviews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to</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maintain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quality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ensure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consistency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across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project</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endParaRPr lang="ru-RU" sz="9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1026" name="Picture 2" descr="Plik:Microsoft Excel 2013-2019 logo.svg – Wikipedia, wolna encyklo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88516" y="1491774"/>
            <a:ext cx="808512" cy="763011"/>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rotWithShape="1">
          <a:blip r:embed="rId7"/>
          <a:srcRect t="728"/>
          <a:stretch/>
        </p:blipFill>
        <p:spPr>
          <a:xfrm>
            <a:off x="410093" y="1212339"/>
            <a:ext cx="4442587" cy="5128844"/>
          </a:xfrm>
          <a:prstGeom prst="rect">
            <a:avLst/>
          </a:prstGeom>
        </p:spPr>
      </p:pic>
      <p:pic>
        <p:nvPicPr>
          <p:cNvPr id="6" name="Рисунок 5"/>
          <p:cNvPicPr>
            <a:picLocks noChangeAspect="1"/>
          </p:cNvPicPr>
          <p:nvPr/>
        </p:nvPicPr>
        <p:blipFill>
          <a:blip r:embed="rId8"/>
          <a:stretch>
            <a:fillRect/>
          </a:stretch>
        </p:blipFill>
        <p:spPr>
          <a:xfrm>
            <a:off x="8692102" y="1212339"/>
            <a:ext cx="2473807" cy="5128844"/>
          </a:xfrm>
          <a:prstGeom prst="rect">
            <a:avLst/>
          </a:prstGeom>
        </p:spPr>
      </p:pic>
    </p:spTree>
    <p:extLst>
      <p:ext uri="{BB962C8B-B14F-4D97-AF65-F5344CB8AC3E}">
        <p14:creationId xmlns:p14="http://schemas.microsoft.com/office/powerpoint/2010/main" val="1870436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Project overview</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884222" y="1048033"/>
            <a:ext cx="5996412" cy="2308324"/>
          </a:xfrm>
          <a:prstGeom prst="rect">
            <a:avLst/>
          </a:prstGeom>
        </p:spPr>
        <p:txBody>
          <a:bodyPr wrap="square">
            <a:spAutoFit/>
          </a:bodyPr>
          <a:lstStyle/>
          <a:p>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The project is a comprehensive train ticket booking system designed to facilitate the management and reservation of train journeys. It provides users with an intuitive platform to search for rides, view detailed trip information, and book seats</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Additionally, users can also cancel their reservations.</a:t>
            </a:r>
          </a:p>
          <a:p>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The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app is accessible not only on desktop but also on tablets and mobile devices, ensuring a seamless experience across all platforms.</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3"/>
          <a:stretch>
            <a:fillRect/>
          </a:stretch>
        </p:blipFill>
        <p:spPr>
          <a:xfrm>
            <a:off x="7233719" y="1048033"/>
            <a:ext cx="4431610" cy="2437738"/>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stretch>
            <a:fillRect/>
          </a:stretch>
        </p:blipFill>
        <p:spPr>
          <a:xfrm>
            <a:off x="884222" y="3485771"/>
            <a:ext cx="6349497" cy="2719147"/>
          </a:xfrm>
          <a:prstGeom prst="rect">
            <a:avLst/>
          </a:prstGeom>
          <a:ln>
            <a:noFill/>
          </a:ln>
          <a:effectLst>
            <a:outerShdw blurRad="292100" dist="139700" dir="2700000" algn="tl" rotWithShape="0">
              <a:srgbClr val="333333">
                <a:alpha val="65000"/>
              </a:srgbClr>
            </a:outerShdw>
          </a:effectLst>
        </p:spPr>
      </p:pic>
      <p:sp>
        <p:nvSpPr>
          <p:cNvPr id="8" name="Прямоугольник 7"/>
          <p:cNvSpPr/>
          <p:nvPr/>
        </p:nvSpPr>
        <p:spPr>
          <a:xfrm>
            <a:off x="7401208" y="3968181"/>
            <a:ext cx="3816036" cy="2308324"/>
          </a:xfrm>
          <a:prstGeom prst="rect">
            <a:avLst/>
          </a:prstGeom>
        </p:spPr>
        <p:txBody>
          <a:bodyPr wrap="square">
            <a:spAutoFit/>
          </a:bodyPr>
          <a:lstStyle/>
          <a:p>
            <a:r>
              <a:rPr lang="en-US" dirty="0">
                <a:solidFill>
                  <a:schemeClr val="tx1">
                    <a:lumMod val="65000"/>
                    <a:lumOff val="35000"/>
                  </a:schemeClr>
                </a:solidFill>
                <a:latin typeface="Times New Roman" panose="02020603050405020304" pitchFamily="18" charset="0"/>
                <a:cs typeface="Times New Roman" panose="02020603050405020304" pitchFamily="18" charset="0"/>
              </a:rPr>
              <a:t>The system also supports various user roles, including regular users and managers, each with distinct functionalities. Administrators can manage train cars, stops, routes, schedules, and pricing, as well as handle the seat reservations of other users.</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032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Architecture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98" y="1221887"/>
            <a:ext cx="11509603" cy="4662865"/>
          </a:xfrm>
          <a:prstGeom prst="rect">
            <a:avLst/>
          </a:prstGeom>
        </p:spPr>
      </p:pic>
    </p:spTree>
    <p:extLst>
      <p:ext uri="{BB962C8B-B14F-4D97-AF65-F5344CB8AC3E}">
        <p14:creationId xmlns:p14="http://schemas.microsoft.com/office/powerpoint/2010/main" val="1414385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Technical Details</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673100" y="989637"/>
            <a:ext cx="11010900" cy="5609228"/>
          </a:xfrm>
          <a:prstGeom prst="rect">
            <a:avLst/>
          </a:prstGeom>
        </p:spPr>
        <p:txBody>
          <a:bodyPr wrap="square">
            <a:spAutoFit/>
          </a:bodyPr>
          <a:lstStyle/>
          <a:p>
            <a:pPr marL="342900" indent="-342900">
              <a:lnSpc>
                <a:spcPct val="150000"/>
              </a:lnSpc>
              <a:buFont typeface="Wingdings" panose="05000000000000000000" pitchFamily="2" charset="2"/>
              <a:buChar char="ü"/>
            </a:pP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Frontend</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Framework</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Angular</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 18</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Version</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11 </a:t>
            </a: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planess</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train</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An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Angular wrapper for the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Leaflet map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library: </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asymmetrik</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ngx</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-leaflet</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set of libraries for state management in applications: </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i="1"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/effects, @</a:t>
            </a:r>
            <a:r>
              <a:rPr lang="en-US" sz="2000" i="1"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/operators, @</a:t>
            </a:r>
            <a:r>
              <a:rPr lang="en-US" sz="2000" i="1"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/store, @</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/store-</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devtools</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Libraries for managing translations and asynchronously loading localization files:</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i="1" dirty="0" err="1">
                <a:solidFill>
                  <a:schemeClr val="tx1">
                    <a:lumMod val="65000"/>
                    <a:lumOff val="35000"/>
                  </a:schemeClr>
                </a:solidFill>
                <a:latin typeface="Times New Roman" panose="02020603050405020304" pitchFamily="18" charset="0"/>
                <a:cs typeface="Times New Roman" panose="02020603050405020304" pitchFamily="18" charset="0"/>
              </a:rPr>
              <a:t>ngx</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-translate/core, @</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ngx</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-translate/http-loader</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set of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plugins for checking Angular code and templates for compliance with standards: </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@angular-</a:t>
            </a:r>
            <a:r>
              <a:rPr lang="en-US" sz="1900" i="1"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900" i="1"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-plugin, @angular-</a:t>
            </a:r>
            <a:r>
              <a:rPr lang="en-US" sz="1900" i="1"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900" i="1"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-plugin-template, @</a:t>
            </a:r>
            <a:r>
              <a:rPr lang="en-US" sz="1900" i="1" dirty="0" smtClean="0">
                <a:solidFill>
                  <a:schemeClr val="tx1">
                    <a:lumMod val="65000"/>
                    <a:lumOff val="35000"/>
                  </a:schemeClr>
                </a:solidFill>
                <a:latin typeface="Times New Roman" panose="02020603050405020304" pitchFamily="18" charset="0"/>
                <a:cs typeface="Times New Roman" panose="02020603050405020304" pitchFamily="18" charset="0"/>
              </a:rPr>
              <a:t>angular-</a:t>
            </a:r>
            <a:r>
              <a:rPr lang="en-US" sz="1900" i="1" dirty="0" err="1" smtClean="0">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smtClean="0">
                <a:solidFill>
                  <a:schemeClr val="tx1">
                    <a:lumMod val="65000"/>
                    <a:lumOff val="35000"/>
                  </a:schemeClr>
                </a:solidFill>
                <a:latin typeface="Times New Roman" panose="02020603050405020304" pitchFamily="18" charset="0"/>
                <a:cs typeface="Times New Roman" panose="02020603050405020304" pitchFamily="18" charset="0"/>
              </a:rPr>
              <a:t>/template-parser</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tool for setting up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Git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hooks: </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husky</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framework for testing JavaScript and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TypeScript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code</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jest, </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jest-preset-angular</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tool for automatic code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formatting: </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prettier</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757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Technical description</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730312" y="1158285"/>
            <a:ext cx="5462257" cy="5078313"/>
          </a:xfrm>
          <a:prstGeom prst="rect">
            <a:avLst/>
          </a:prstGeom>
          <a:ln w="19050">
            <a:solidFill>
              <a:srgbClr val="C00000"/>
            </a:solidFill>
            <a:prstDash val="sysDash"/>
          </a:ln>
        </p:spPr>
        <p:style>
          <a:lnRef idx="2">
            <a:schemeClr val="accent4"/>
          </a:lnRef>
          <a:fillRef idx="1">
            <a:schemeClr val="lt1"/>
          </a:fillRef>
          <a:effectRef idx="0">
            <a:schemeClr val="accent4"/>
          </a:effectRef>
          <a:fontRef idx="minor">
            <a:schemeClr val="dk1"/>
          </a:fontRef>
        </p:style>
        <p:txBody>
          <a:bodyPr wrap="square">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Lazy loading: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Modules are loaded on demand, reducing the initial load time of the application</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ru-RU"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Guards: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Guards are used to protect routes and check access permissions before loading</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ru-RU"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State Management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Use Angular services and state management libraries to handle application state and data flow. </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smtClean="0">
                <a:solidFill>
                  <a:schemeClr val="tx1">
                    <a:lumMod val="65000"/>
                    <a:lumOff val="35000"/>
                  </a:schemeClr>
                </a:solidFill>
                <a:latin typeface="Times New Roman" panose="02020603050405020304" pitchFamily="18" charset="0"/>
                <a:cs typeface="Times New Roman" panose="02020603050405020304" pitchFamily="18" charset="0"/>
              </a:rPr>
              <a:t>Routing</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Implement Angular routing to handle navigation between different pages. </a:t>
            </a:r>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err="1" smtClean="0">
                <a:solidFill>
                  <a:schemeClr val="tx1">
                    <a:lumMod val="65000"/>
                    <a:lumOff val="35000"/>
                  </a:schemeClr>
                </a:solidFill>
                <a:latin typeface="Times New Roman" panose="02020603050405020304" pitchFamily="18" charset="0"/>
                <a:cs typeface="Times New Roman" panose="02020603050405020304" pitchFamily="18" charset="0"/>
              </a:rPr>
              <a:t>Git</a:t>
            </a:r>
            <a:r>
              <a:rPr lang="en-US"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en-US" b="1" dirty="0">
                <a:solidFill>
                  <a:schemeClr val="tx1">
                    <a:lumMod val="65000"/>
                    <a:lumOff val="35000"/>
                  </a:schemeClr>
                </a:solidFill>
                <a:latin typeface="Times New Roman" panose="02020603050405020304" pitchFamily="18" charset="0"/>
                <a:cs typeface="Times New Roman" panose="02020603050405020304" pitchFamily="18" charset="0"/>
              </a:rPr>
              <a:t>Hooks with Husky</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To automate code checks before </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commits</a:t>
            </a:r>
          </a:p>
          <a:p>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Code Style and </a:t>
            </a:r>
            <a:r>
              <a:rPr lang="en-US" b="1" dirty="0" err="1" smtClean="0">
                <a:solidFill>
                  <a:schemeClr val="tx1">
                    <a:lumMod val="65000"/>
                    <a:lumOff val="35000"/>
                  </a:schemeClr>
                </a:solidFill>
                <a:latin typeface="Times New Roman" panose="02020603050405020304" pitchFamily="18" charset="0"/>
                <a:cs typeface="Times New Roman" panose="02020603050405020304" pitchFamily="18" charset="0"/>
              </a:rPr>
              <a:t>Linting</a:t>
            </a:r>
            <a:r>
              <a:rPr lang="en-US" b="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The project maintains code quality and style using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and </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Prettier</a:t>
            </a:r>
          </a:p>
        </p:txBody>
      </p:sp>
      <p:sp>
        <p:nvSpPr>
          <p:cNvPr id="5" name="Прямоугольник 4"/>
          <p:cNvSpPr/>
          <p:nvPr/>
        </p:nvSpPr>
        <p:spPr>
          <a:xfrm>
            <a:off x="6513969" y="1158285"/>
            <a:ext cx="4857184" cy="4801314"/>
          </a:xfrm>
          <a:prstGeom prst="rect">
            <a:avLst/>
          </a:prstGeom>
          <a:ln w="19050">
            <a:solidFill>
              <a:srgbClr val="C00000"/>
            </a:solidFill>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Component-Based Architecture</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Angular applications are organized around components, which encapsulate both the logic and view templates</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Internationalization (i18n)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Asynchronous loading of translations and Language </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switching</a:t>
            </a: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Interactive Maps with Leaflet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Interactive maps and Flexible customization. </a:t>
            </a:r>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User Interface with </a:t>
            </a:r>
            <a:r>
              <a:rPr lang="en-US" b="1" dirty="0" err="1">
                <a:solidFill>
                  <a:schemeClr val="tx1">
                    <a:lumMod val="65000"/>
                    <a:lumOff val="35000"/>
                  </a:schemeClr>
                </a:solidFill>
                <a:latin typeface="Times New Roman" panose="02020603050405020304" pitchFamily="18" charset="0"/>
                <a:cs typeface="Times New Roman" panose="02020603050405020304" pitchFamily="18" charset="0"/>
              </a:rPr>
              <a:t>PrimeNG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Rich components, CSS utilities for building flexible and responsive layouts</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Testing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The project uses Jest for testing components and services</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134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a:t>
            </a:r>
            <a:r>
              <a:rPr lang="en-US" sz="44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SignIn</a:t>
            </a: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a:t>
            </a:r>
            <a:r>
              <a:rPr lang="en-US" sz="44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SignUp</a:t>
            </a: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502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(Search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985665"/>
            <a:ext cx="10058400" cy="5753100"/>
          </a:xfrm>
          <a:prstGeom prst="rect">
            <a:avLst/>
          </a:prstGeom>
        </p:spPr>
      </p:pic>
    </p:spTree>
    <p:extLst>
      <p:ext uri="{BB962C8B-B14F-4D97-AF65-F5344CB8AC3E}">
        <p14:creationId xmlns:p14="http://schemas.microsoft.com/office/powerpoint/2010/main" val="13785879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Дерево">
  <a:themeElements>
    <a:clrScheme name="Дерево">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Дерево">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Дерево">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TM03090434[[fn=Дерево]]</Template>
  <TotalTime>260</TotalTime>
  <Words>1170</Words>
  <Application>Microsoft Office PowerPoint</Application>
  <PresentationFormat>Широкоэкранный</PresentationFormat>
  <Paragraphs>158</Paragraphs>
  <Slides>15</Slides>
  <Notes>6</Notes>
  <HiddenSlides>0</HiddenSlides>
  <MMClips>5</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15</vt:i4>
      </vt:variant>
    </vt:vector>
  </HeadingPairs>
  <TitlesOfParts>
    <vt:vector size="22" baseType="lpstr">
      <vt:lpstr>Calibri</vt:lpstr>
      <vt:lpstr>Cambria</vt:lpstr>
      <vt:lpstr>Rockwell</vt:lpstr>
      <vt:lpstr>Rockwell Condensed</vt:lpstr>
      <vt:lpstr>Times New Roman</vt:lpstr>
      <vt:lpstr>Wingdings</vt:lpstr>
      <vt:lpstr>Дерево</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pc1</dc:creator>
  <cp:lastModifiedBy>pc1</cp:lastModifiedBy>
  <cp:revision>45</cp:revision>
  <dcterms:created xsi:type="dcterms:W3CDTF">2024-09-02T19:53:40Z</dcterms:created>
  <dcterms:modified xsi:type="dcterms:W3CDTF">2024-09-10T18:22:02Z</dcterms:modified>
</cp:coreProperties>
</file>